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13"/>
  </p:notesMasterIdLst>
  <p:sldIdLst>
    <p:sldId id="269"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064625"/>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6" autoAdjust="0"/>
    <p:restoredTop sz="94660"/>
  </p:normalViewPr>
  <p:slideViewPr>
    <p:cSldViewPr>
      <p:cViewPr varScale="1">
        <p:scale>
          <a:sx n="85" d="100"/>
          <a:sy n="85" d="100"/>
        </p:scale>
        <p:origin x="1598"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MX"/>
          </a:p>
        </p:txBody>
      </p:sp>
      <p:sp>
        <p:nvSpPr>
          <p:cNvPr id="11267"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MX"/>
          </a:p>
        </p:txBody>
      </p:sp>
      <p:sp>
        <p:nvSpPr>
          <p:cNvPr id="16388" name="Rectangle 4"/>
          <p:cNvSpPr>
            <a:spLocks noGrp="1" noRot="1" noChangeAspect="1" noChangeArrowheads="1" noTextEdit="1"/>
          </p:cNvSpPr>
          <p:nvPr>
            <p:ph type="sldImg" idx="2"/>
          </p:nvPr>
        </p:nvSpPr>
        <p:spPr bwMode="auto">
          <a:xfrm>
            <a:off x="1162050" y="679450"/>
            <a:ext cx="4533900" cy="34004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05300"/>
            <a:ext cx="5486400" cy="4079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MX" noProof="0"/>
              <a:t>Haga clic para modificar el estilo de texto del patrón</a:t>
            </a:r>
          </a:p>
          <a:p>
            <a:pPr lvl="1"/>
            <a:r>
              <a:rPr lang="es-MX" noProof="0"/>
              <a:t>Segundo nivel</a:t>
            </a:r>
          </a:p>
          <a:p>
            <a:pPr lvl="2"/>
            <a:r>
              <a:rPr lang="es-MX" noProof="0"/>
              <a:t>Tercer nivel</a:t>
            </a:r>
          </a:p>
          <a:p>
            <a:pPr lvl="3"/>
            <a:r>
              <a:rPr lang="es-MX" noProof="0"/>
              <a:t>Cuarto nivel</a:t>
            </a:r>
          </a:p>
          <a:p>
            <a:pPr lvl="4"/>
            <a:r>
              <a:rPr lang="es-MX" noProof="0"/>
              <a:t>Quinto nivel</a:t>
            </a:r>
          </a:p>
        </p:txBody>
      </p:sp>
      <p:sp>
        <p:nvSpPr>
          <p:cNvPr id="11270" name="Rectangle 6"/>
          <p:cNvSpPr>
            <a:spLocks noGrp="1" noChangeArrowheads="1"/>
          </p:cNvSpPr>
          <p:nvPr>
            <p:ph type="ftr" sz="quarter" idx="4"/>
          </p:nvPr>
        </p:nvSpPr>
        <p:spPr bwMode="auto">
          <a:xfrm>
            <a:off x="0" y="8610600"/>
            <a:ext cx="2971800"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MX"/>
          </a:p>
        </p:txBody>
      </p:sp>
      <p:sp>
        <p:nvSpPr>
          <p:cNvPr id="11271" name="Rectangle 7"/>
          <p:cNvSpPr>
            <a:spLocks noGrp="1" noChangeArrowheads="1"/>
          </p:cNvSpPr>
          <p:nvPr>
            <p:ph type="sldNum" sz="quarter" idx="5"/>
          </p:nvPr>
        </p:nvSpPr>
        <p:spPr bwMode="auto">
          <a:xfrm>
            <a:off x="3884613" y="8610600"/>
            <a:ext cx="2971800"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86D033-4435-498C-AE6D-9B5E7E630A1C}" type="slidenum">
              <a:rPr lang="es-MX"/>
              <a:pPr>
                <a:defRPr/>
              </a:pPr>
              <a:t>‹Nº›</a:t>
            </a:fld>
            <a:endParaRPr lang="es-MX"/>
          </a:p>
        </p:txBody>
      </p:sp>
    </p:spTree>
    <p:extLst>
      <p:ext uri="{BB962C8B-B14F-4D97-AF65-F5344CB8AC3E}">
        <p14:creationId xmlns:p14="http://schemas.microsoft.com/office/powerpoint/2010/main" val="2479857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10572CB-251A-4D6A-99BD-66A81C6518A9}" type="slidenum">
              <a:rPr lang="es-MX" smtClean="0"/>
              <a:pPr/>
              <a:t>9</a:t>
            </a:fld>
            <a:endParaRPr lang="es-MX"/>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2125082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B0A421D-1EEE-4DDF-ABDD-C0B22A8C2664}" type="slidenum">
              <a:rPr lang="es-MX" smtClean="0"/>
              <a:pPr/>
              <a:t>10</a:t>
            </a:fld>
            <a:endParaRPr lang="es-MX"/>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57991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CF5F6DA-D325-4A4D-8FD2-4B568C3596AD}" type="slidenum">
              <a:rPr lang="es-MX" smtClean="0"/>
              <a:pPr/>
              <a:t>11</a:t>
            </a:fld>
            <a:endParaRPr lang="es-MX"/>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4059934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cxnSp>
        <p:nvCxnSpPr>
          <p:cNvPr id="4" name="3 Conector recto"/>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28" name="27 Título"/>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s-ES"/>
              <a:t>Haga clic para modificar el estilo de título del patrón</a:t>
            </a:r>
            <a:endParaRPr lang="en-US"/>
          </a:p>
        </p:txBody>
      </p:sp>
      <p:sp>
        <p:nvSpPr>
          <p:cNvPr id="7" name="14 Marcador de fecha"/>
          <p:cNvSpPr>
            <a:spLocks noGrp="1"/>
          </p:cNvSpPr>
          <p:nvPr>
            <p:ph type="dt" sz="half" idx="10"/>
          </p:nvPr>
        </p:nvSpPr>
        <p:spPr/>
        <p:txBody>
          <a:bodyPr/>
          <a:lstStyle>
            <a:lvl1pPr>
              <a:defRPr/>
            </a:lvl1pPr>
          </a:lstStyle>
          <a:p>
            <a:pPr>
              <a:defRPr/>
            </a:pPr>
            <a:endParaRPr lang="es-MX"/>
          </a:p>
        </p:txBody>
      </p:sp>
      <p:sp>
        <p:nvSpPr>
          <p:cNvPr id="8" name="15 Marcador de número de diapositiva"/>
          <p:cNvSpPr>
            <a:spLocks noGrp="1"/>
          </p:cNvSpPr>
          <p:nvPr>
            <p:ph type="sldNum" sz="quarter" idx="11"/>
          </p:nvPr>
        </p:nvSpPr>
        <p:spPr/>
        <p:txBody>
          <a:bodyPr/>
          <a:lstStyle>
            <a:lvl1pPr>
              <a:defRPr/>
            </a:lvl1pPr>
          </a:lstStyle>
          <a:p>
            <a:pPr>
              <a:defRPr/>
            </a:pPr>
            <a:fld id="{D98779E6-43F4-4B39-B034-06A53CAC13B8}" type="slidenum">
              <a:rPr lang="es-MX"/>
              <a:pPr>
                <a:defRPr/>
              </a:pPr>
              <a:t>‹Nº›</a:t>
            </a:fld>
            <a:endParaRPr lang="es-MX"/>
          </a:p>
        </p:txBody>
      </p:sp>
      <p:sp>
        <p:nvSpPr>
          <p:cNvPr id="10" name="16 Marcador de pie de página"/>
          <p:cNvSpPr>
            <a:spLocks noGrp="1"/>
          </p:cNvSpPr>
          <p:nvPr>
            <p:ph type="ftr" sz="quarter" idx="12"/>
          </p:nvPr>
        </p:nvSpPr>
        <p:spPr/>
        <p:txBody>
          <a:bodyPr/>
          <a:lstStyle>
            <a:lvl1pPr>
              <a:defRPr/>
            </a:lvl1pPr>
          </a:lstStyle>
          <a:p>
            <a:pPr>
              <a:defRPr/>
            </a:pPr>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23 Marcador de fecha"/>
          <p:cNvSpPr>
            <a:spLocks noGrp="1"/>
          </p:cNvSpPr>
          <p:nvPr>
            <p:ph type="dt" sz="half" idx="10"/>
          </p:nvPr>
        </p:nvSpPr>
        <p:spPr/>
        <p:txBody>
          <a:bodyPr/>
          <a:lstStyle>
            <a:lvl1pPr>
              <a:defRPr/>
            </a:lvl1pPr>
          </a:lstStyle>
          <a:p>
            <a:pPr>
              <a:defRPr/>
            </a:pPr>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4DF8E08E-42C8-4D6D-9BF1-5E66D819075F}"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23 Marcador de fecha"/>
          <p:cNvSpPr>
            <a:spLocks noGrp="1"/>
          </p:cNvSpPr>
          <p:nvPr>
            <p:ph type="dt" sz="half" idx="10"/>
          </p:nvPr>
        </p:nvSpPr>
        <p:spPr/>
        <p:txBody>
          <a:bodyPr/>
          <a:lstStyle>
            <a:lvl1pPr>
              <a:defRPr/>
            </a:lvl1pPr>
          </a:lstStyle>
          <a:p>
            <a:pPr>
              <a:defRPr/>
            </a:pPr>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FFAA6103-4817-4090-A40F-EC4537C17099}"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7" name="16 Título"/>
          <p:cNvSpPr>
            <a:spLocks noGrp="1"/>
          </p:cNvSpPr>
          <p:nvPr>
            <p:ph type="title"/>
          </p:nvPr>
        </p:nvSpPr>
        <p:spPr/>
        <p:txBody>
          <a:bodyPr rtlCol="0"/>
          <a:lstStyle/>
          <a:p>
            <a:r>
              <a:rPr lang="es-ES"/>
              <a:t>Haga clic para modificar el estilo de título del patrón</a:t>
            </a:r>
            <a:endParaRPr lang="en-US"/>
          </a:p>
        </p:txBody>
      </p:sp>
      <p:sp>
        <p:nvSpPr>
          <p:cNvPr id="4" name="23 Marcador de fecha"/>
          <p:cNvSpPr>
            <a:spLocks noGrp="1"/>
          </p:cNvSpPr>
          <p:nvPr>
            <p:ph type="dt" sz="half" idx="10"/>
          </p:nvPr>
        </p:nvSpPr>
        <p:spPr/>
        <p:txBody>
          <a:bodyPr/>
          <a:lstStyle>
            <a:lvl1pPr>
              <a:defRPr/>
            </a:lvl1pPr>
          </a:lstStyle>
          <a:p>
            <a:pPr>
              <a:defRPr/>
            </a:pPr>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2ABEA536-1A77-49CB-A21C-D2B3BF40C986}"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cxnSp>
        <p:nvCxnSpPr>
          <p:cNvPr id="4" name="3 Conector recto"/>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E3F7C922-F45E-4B03-BC88-36854D72051C}"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11" name="10 Marcador de contenido"/>
          <p:cNvSpPr>
            <a:spLocks noGrp="1"/>
          </p:cNvSpPr>
          <p:nvPr>
            <p:ph sz="half" idx="1"/>
          </p:nvPr>
        </p:nvSpPr>
        <p:spPr>
          <a:xfrm>
            <a:off x="457200" y="1524000"/>
            <a:ext cx="4059936"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12 Marcador de contenido"/>
          <p:cNvSpPr>
            <a:spLocks noGrp="1"/>
          </p:cNvSpPr>
          <p:nvPr>
            <p:ph sz="half" idx="2"/>
          </p:nvPr>
        </p:nvSpPr>
        <p:spPr>
          <a:xfrm>
            <a:off x="4648200" y="1524000"/>
            <a:ext cx="4059936"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23 Marcador de fecha"/>
          <p:cNvSpPr>
            <a:spLocks noGrp="1"/>
          </p:cNvSpPr>
          <p:nvPr>
            <p:ph type="dt" sz="half" idx="10"/>
          </p:nvPr>
        </p:nvSpPr>
        <p:spPr/>
        <p:txBody>
          <a:bodyPr/>
          <a:lstStyle>
            <a:lvl1pPr>
              <a:defRPr/>
            </a:lvl1pPr>
          </a:lstStyle>
          <a:p>
            <a:pPr>
              <a:defRPr/>
            </a:pPr>
            <a:endParaRPr lang="es-MX"/>
          </a:p>
        </p:txBody>
      </p:sp>
      <p:sp>
        <p:nvSpPr>
          <p:cNvPr id="6" name="9 Marcador de pie de página"/>
          <p:cNvSpPr>
            <a:spLocks noGrp="1"/>
          </p:cNvSpPr>
          <p:nvPr>
            <p:ph type="ftr" sz="quarter" idx="11"/>
          </p:nvPr>
        </p:nvSpPr>
        <p:spPr/>
        <p:txBody>
          <a:bodyPr/>
          <a:lstStyle>
            <a:lvl1pPr>
              <a:defRPr/>
            </a:lvl1pPr>
          </a:lstStyle>
          <a:p>
            <a:pPr>
              <a:defRPr/>
            </a:pPr>
            <a:endParaRPr lang="es-MX"/>
          </a:p>
        </p:txBody>
      </p:sp>
      <p:sp>
        <p:nvSpPr>
          <p:cNvPr id="7" name="21 Marcador de número de diapositiva"/>
          <p:cNvSpPr>
            <a:spLocks noGrp="1"/>
          </p:cNvSpPr>
          <p:nvPr>
            <p:ph type="sldNum" sz="quarter" idx="12"/>
          </p:nvPr>
        </p:nvSpPr>
        <p:spPr/>
        <p:txBody>
          <a:bodyPr/>
          <a:lstStyle>
            <a:lvl1pPr>
              <a:defRPr/>
            </a:lvl1pPr>
          </a:lstStyle>
          <a:p>
            <a:pPr>
              <a:defRPr/>
            </a:pPr>
            <a:fld id="{1D34EAAE-E8CF-4018-83AF-2320C9452DC7}"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7" name="6 Conector recto"/>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34" name="33 Marcador de contenido"/>
          <p:cNvSpPr>
            <a:spLocks noGrp="1"/>
          </p:cNvSpPr>
          <p:nvPr>
            <p:ph sz="quarter" idx="4"/>
          </p:nvPr>
        </p:nvSpPr>
        <p:spPr>
          <a:xfrm>
            <a:off x="4649788" y="2201896"/>
            <a:ext cx="4038600" cy="391363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2" name="1 Título"/>
          <p:cNvSpPr>
            <a:spLocks noGrp="1"/>
          </p:cNvSpPr>
          <p:nvPr>
            <p:ph type="title"/>
          </p:nvPr>
        </p:nvSpPr>
        <p:spPr>
          <a:xfrm>
            <a:off x="457200" y="155448"/>
            <a:ext cx="8229600" cy="1143000"/>
          </a:xfrm>
        </p:spPr>
        <p:txBody>
          <a:bodyPr/>
          <a:lstStyle>
            <a:lvl1pPr>
              <a:defRPr/>
            </a:lvl1pPr>
          </a:lstStyle>
          <a:p>
            <a:r>
              <a:rPr lang="es-ES"/>
              <a:t>Haga clic para modificar el estilo de título del patrón</a:t>
            </a:r>
            <a:endParaRPr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9" name="8 Marcador de número de diapositiva"/>
          <p:cNvSpPr>
            <a:spLocks noGrp="1"/>
          </p:cNvSpPr>
          <p:nvPr>
            <p:ph type="sldNum" sz="quarter" idx="10"/>
          </p:nvPr>
        </p:nvSpPr>
        <p:spPr/>
        <p:txBody>
          <a:bodyPr/>
          <a:lstStyle>
            <a:lvl1pPr>
              <a:defRPr/>
            </a:lvl1pPr>
          </a:lstStyle>
          <a:p>
            <a:pPr>
              <a:defRPr/>
            </a:pPr>
            <a:fld id="{210FCAE5-5328-4BF3-8E72-E25EC0EBDA59}" type="slidenum">
              <a:rPr lang="es-MX"/>
              <a:pPr>
                <a:defRPr/>
              </a:pPr>
              <a:t>‹Nº›</a:t>
            </a:fld>
            <a:endParaRPr lang="es-MX"/>
          </a:p>
        </p:txBody>
      </p:sp>
      <p:sp>
        <p:nvSpPr>
          <p:cNvPr id="10" name="7 Marcador de pie de página"/>
          <p:cNvSpPr>
            <a:spLocks noGrp="1"/>
          </p:cNvSpPr>
          <p:nvPr>
            <p:ph type="ftr" sz="quarter" idx="11"/>
          </p:nvPr>
        </p:nvSpPr>
        <p:spPr/>
        <p:txBody>
          <a:bodyPr/>
          <a:lstStyle>
            <a:lvl1pPr>
              <a:defRPr/>
            </a:lvl1pPr>
          </a:lstStyle>
          <a:p>
            <a:pPr>
              <a:defRPr/>
            </a:pPr>
            <a:endParaRPr lang="es-MX"/>
          </a:p>
        </p:txBody>
      </p:sp>
      <p:sp>
        <p:nvSpPr>
          <p:cNvPr id="11" name="6 Marcador de fecha"/>
          <p:cNvSpPr>
            <a:spLocks noGrp="1"/>
          </p:cNvSpPr>
          <p:nvPr>
            <p:ph type="dt" sz="half" idx="12"/>
          </p:nvPr>
        </p:nvSpPr>
        <p:spPr/>
        <p:txBody>
          <a:bodyPr/>
          <a:lstStyle>
            <a:lvl1pPr>
              <a:defRPr/>
            </a:lvl1pPr>
          </a:lstStyle>
          <a:p>
            <a:pPr>
              <a:defRPr/>
            </a:pPr>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3 Marcador de fecha"/>
          <p:cNvSpPr>
            <a:spLocks noGrp="1"/>
          </p:cNvSpPr>
          <p:nvPr>
            <p:ph type="dt" sz="half" idx="10"/>
          </p:nvPr>
        </p:nvSpPr>
        <p:spPr/>
        <p:txBody>
          <a:bodyPr/>
          <a:lstStyle>
            <a:lvl1pPr>
              <a:defRPr/>
            </a:lvl1pPr>
          </a:lstStyle>
          <a:p>
            <a:pPr>
              <a:defRPr/>
            </a:pPr>
            <a:endParaRPr lang="es-MX"/>
          </a:p>
        </p:txBody>
      </p:sp>
      <p:sp>
        <p:nvSpPr>
          <p:cNvPr id="4" name="9 Marcador de pie de página"/>
          <p:cNvSpPr>
            <a:spLocks noGrp="1"/>
          </p:cNvSpPr>
          <p:nvPr>
            <p:ph type="ftr" sz="quarter" idx="11"/>
          </p:nvPr>
        </p:nvSpPr>
        <p:spPr/>
        <p:txBody>
          <a:bodyPr/>
          <a:lstStyle>
            <a:lvl1pPr>
              <a:defRPr/>
            </a:lvl1pPr>
          </a:lstStyle>
          <a:p>
            <a:pPr>
              <a:defRPr/>
            </a:pPr>
            <a:endParaRPr lang="es-MX"/>
          </a:p>
        </p:txBody>
      </p:sp>
      <p:sp>
        <p:nvSpPr>
          <p:cNvPr id="5" name="21 Marcador de número de diapositiva"/>
          <p:cNvSpPr>
            <a:spLocks noGrp="1"/>
          </p:cNvSpPr>
          <p:nvPr>
            <p:ph type="sldNum" sz="quarter" idx="12"/>
          </p:nvPr>
        </p:nvSpPr>
        <p:spPr/>
        <p:txBody>
          <a:bodyPr/>
          <a:lstStyle>
            <a:lvl1pPr>
              <a:defRPr/>
            </a:lvl1pPr>
          </a:lstStyle>
          <a:p>
            <a:pPr>
              <a:defRPr/>
            </a:pPr>
            <a:fld id="{961D2F85-85CE-46E0-BA5D-3908FE144CBE}"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3 Marcador de fecha"/>
          <p:cNvSpPr>
            <a:spLocks noGrp="1"/>
          </p:cNvSpPr>
          <p:nvPr>
            <p:ph type="dt" sz="half" idx="10"/>
          </p:nvPr>
        </p:nvSpPr>
        <p:spPr/>
        <p:txBody>
          <a:bodyPr/>
          <a:lstStyle>
            <a:lvl1pPr>
              <a:defRPr/>
            </a:lvl1pPr>
          </a:lstStyle>
          <a:p>
            <a:pPr>
              <a:defRPr/>
            </a:pPr>
            <a:endParaRPr lang="es-MX"/>
          </a:p>
        </p:txBody>
      </p:sp>
      <p:sp>
        <p:nvSpPr>
          <p:cNvPr id="3" name="9 Marcador de pie de página"/>
          <p:cNvSpPr>
            <a:spLocks noGrp="1"/>
          </p:cNvSpPr>
          <p:nvPr>
            <p:ph type="ftr" sz="quarter" idx="11"/>
          </p:nvPr>
        </p:nvSpPr>
        <p:spPr/>
        <p:txBody>
          <a:bodyPr/>
          <a:lstStyle>
            <a:lvl1pPr>
              <a:defRPr/>
            </a:lvl1pPr>
          </a:lstStyle>
          <a:p>
            <a:pPr>
              <a:defRPr/>
            </a:pPr>
            <a:endParaRPr lang="es-MX"/>
          </a:p>
        </p:txBody>
      </p:sp>
      <p:sp>
        <p:nvSpPr>
          <p:cNvPr id="4" name="21 Marcador de número de diapositiva"/>
          <p:cNvSpPr>
            <a:spLocks noGrp="1"/>
          </p:cNvSpPr>
          <p:nvPr>
            <p:ph type="sldNum" sz="quarter" idx="12"/>
          </p:nvPr>
        </p:nvSpPr>
        <p:spPr/>
        <p:txBody>
          <a:bodyPr/>
          <a:lstStyle>
            <a:lvl1pPr>
              <a:defRPr/>
            </a:lvl1pPr>
          </a:lstStyle>
          <a:p>
            <a:pPr>
              <a:defRPr/>
            </a:pPr>
            <a:fld id="{F9336D0F-B319-4224-8D00-25CD1F162B93}"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3" name="2 Marcador de texto"/>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s-ES"/>
              <a:t>Haga clic para modificar el estilo de título del patrón</a:t>
            </a:r>
            <a:endParaRPr lang="en-US"/>
          </a:p>
        </p:txBody>
      </p:sp>
      <p:sp>
        <p:nvSpPr>
          <p:cNvPr id="5" name="23 Marcador de fecha"/>
          <p:cNvSpPr>
            <a:spLocks noGrp="1"/>
          </p:cNvSpPr>
          <p:nvPr>
            <p:ph type="dt" sz="half" idx="10"/>
          </p:nvPr>
        </p:nvSpPr>
        <p:spPr/>
        <p:txBody>
          <a:bodyPr/>
          <a:lstStyle>
            <a:lvl1pPr>
              <a:defRPr/>
            </a:lvl1pPr>
          </a:lstStyle>
          <a:p>
            <a:pPr>
              <a:defRPr/>
            </a:pPr>
            <a:endParaRPr lang="es-MX"/>
          </a:p>
        </p:txBody>
      </p:sp>
      <p:sp>
        <p:nvSpPr>
          <p:cNvPr id="6" name="9 Marcador de pie de página"/>
          <p:cNvSpPr>
            <a:spLocks noGrp="1"/>
          </p:cNvSpPr>
          <p:nvPr>
            <p:ph type="ftr" sz="quarter" idx="11"/>
          </p:nvPr>
        </p:nvSpPr>
        <p:spPr/>
        <p:txBody>
          <a:bodyPr/>
          <a:lstStyle>
            <a:lvl1pPr>
              <a:defRPr/>
            </a:lvl1pPr>
          </a:lstStyle>
          <a:p>
            <a:pPr>
              <a:defRPr/>
            </a:pPr>
            <a:endParaRPr lang="es-MX"/>
          </a:p>
        </p:txBody>
      </p:sp>
      <p:sp>
        <p:nvSpPr>
          <p:cNvPr id="7" name="21 Marcador de número de diapositiva"/>
          <p:cNvSpPr>
            <a:spLocks noGrp="1"/>
          </p:cNvSpPr>
          <p:nvPr>
            <p:ph type="sldNum" sz="quarter" idx="12"/>
          </p:nvPr>
        </p:nvSpPr>
        <p:spPr/>
        <p:txBody>
          <a:bodyPr/>
          <a:lstStyle>
            <a:lvl1pPr>
              <a:defRPr/>
            </a:lvl1pPr>
          </a:lstStyle>
          <a:p>
            <a:pPr>
              <a:defRPr/>
            </a:pPr>
            <a:fld id="{B732C535-58EF-4CD0-89DA-B7402713C660}"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s-ES" noProof="0"/>
              <a:t>Haga clic en el icono para agregar una imagen</a:t>
            </a:r>
            <a:endParaRPr lang="en-US" noProof="0"/>
          </a:p>
        </p:txBody>
      </p:sp>
      <p:sp>
        <p:nvSpPr>
          <p:cNvPr id="4" name="3 Marcador de texto"/>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s-ES"/>
              <a:t>Haga clic para modificar el estilo de texto del patrón</a:t>
            </a:r>
          </a:p>
        </p:txBody>
      </p:sp>
      <p:sp>
        <p:nvSpPr>
          <p:cNvPr id="5" name="23 Marcador de fecha"/>
          <p:cNvSpPr>
            <a:spLocks noGrp="1"/>
          </p:cNvSpPr>
          <p:nvPr>
            <p:ph type="dt" sz="half" idx="10"/>
          </p:nvPr>
        </p:nvSpPr>
        <p:spPr/>
        <p:txBody>
          <a:bodyPr/>
          <a:lstStyle>
            <a:lvl1pPr>
              <a:defRPr/>
            </a:lvl1pPr>
          </a:lstStyle>
          <a:p>
            <a:pPr>
              <a:defRPr/>
            </a:pPr>
            <a:endParaRPr lang="es-MX"/>
          </a:p>
        </p:txBody>
      </p:sp>
      <p:sp>
        <p:nvSpPr>
          <p:cNvPr id="6" name="9 Marcador de pie de página"/>
          <p:cNvSpPr>
            <a:spLocks noGrp="1"/>
          </p:cNvSpPr>
          <p:nvPr>
            <p:ph type="ftr" sz="quarter" idx="11"/>
          </p:nvPr>
        </p:nvSpPr>
        <p:spPr/>
        <p:txBody>
          <a:bodyPr/>
          <a:lstStyle>
            <a:lvl1pPr>
              <a:defRPr/>
            </a:lvl1pPr>
          </a:lstStyle>
          <a:p>
            <a:pPr>
              <a:defRPr/>
            </a:pPr>
            <a:endParaRPr lang="es-MX"/>
          </a:p>
        </p:txBody>
      </p:sp>
      <p:sp>
        <p:nvSpPr>
          <p:cNvPr id="7" name="21 Marcador de número de diapositiva"/>
          <p:cNvSpPr>
            <a:spLocks noGrp="1"/>
          </p:cNvSpPr>
          <p:nvPr>
            <p:ph type="sldNum" sz="quarter" idx="12"/>
          </p:nvPr>
        </p:nvSpPr>
        <p:spPr/>
        <p:txBody>
          <a:bodyPr/>
          <a:lstStyle>
            <a:lvl1pPr>
              <a:defRPr/>
            </a:lvl1pPr>
          </a:lstStyle>
          <a:p>
            <a:pPr>
              <a:defRPr/>
            </a:pPr>
            <a:fld id="{C5217851-1086-49A5-878F-1B284BCBD7CA}"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8 Marcador de texto"/>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24" name="23 Marcador de fecha"/>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s-MX"/>
          </a:p>
        </p:txBody>
      </p:sp>
      <p:sp>
        <p:nvSpPr>
          <p:cNvPr id="10" name="9 Marcador de pie de página"/>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s-MX"/>
          </a:p>
        </p:txBody>
      </p:sp>
      <p:sp>
        <p:nvSpPr>
          <p:cNvPr id="22" name="21 Marcador de número de diapositiva"/>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35E78A29-D5B6-45A3-B4EC-F8F71F45896A}" type="slidenum">
              <a:rPr lang="es-MX"/>
              <a:pPr>
                <a:defRPr/>
              </a:pPr>
              <a:t>‹Nº›</a:t>
            </a:fld>
            <a:endParaRPr lang="es-MX"/>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s-ES"/>
              <a:t>Haga clic para modificar el estilo de título del patrón</a:t>
            </a:r>
            <a:endParaRPr lang="en-US"/>
          </a:p>
        </p:txBody>
      </p:sp>
    </p:spTree>
  </p:cSld>
  <p:clrMap bg1="dk1" tx1="lt1" bg2="dk2" tx2="lt2" accent1="accent1" accent2="accent2" accent3="accent3" accent4="accent4" accent5="accent5" accent6="accent6" hlink="hlink" folHlink="folHlink"/>
  <p:sldLayoutIdLst>
    <p:sldLayoutId id="2147483829" r:id="rId1"/>
    <p:sldLayoutId id="2147483821" r:id="rId2"/>
    <p:sldLayoutId id="2147483830" r:id="rId3"/>
    <p:sldLayoutId id="2147483822" r:id="rId4"/>
    <p:sldLayoutId id="2147483831" r:id="rId5"/>
    <p:sldLayoutId id="2147483823" r:id="rId6"/>
    <p:sldLayoutId id="2147483824" r:id="rId7"/>
    <p:sldLayoutId id="2147483825" r:id="rId8"/>
    <p:sldLayoutId id="2147483826" r:id="rId9"/>
    <p:sldLayoutId id="2147483827" r:id="rId10"/>
    <p:sldLayoutId id="2147483828" r:id="rId11"/>
  </p:sldLayoutIdLst>
  <p:hf hdr="0" ftr="0" dt="0"/>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número de diapositiva"/>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C159E76B-2FAB-471B-ABA6-B38EFDD6FA92}" type="slidenum">
              <a:rPr lang="es-MX" smtClean="0"/>
              <a:pPr/>
              <a:t>1</a:t>
            </a:fld>
            <a:endParaRPr lang="es-MX"/>
          </a:p>
        </p:txBody>
      </p:sp>
      <p:sp>
        <p:nvSpPr>
          <p:cNvPr id="5" name="Rectangle 2"/>
          <p:cNvSpPr>
            <a:spLocks noGrp="1" noChangeArrowheads="1"/>
          </p:cNvSpPr>
          <p:nvPr>
            <p:ph type="title"/>
          </p:nvPr>
        </p:nvSpPr>
        <p:spPr>
          <a:xfrm>
            <a:off x="2411760" y="296416"/>
            <a:ext cx="4392488" cy="540296"/>
          </a:xfrm>
        </p:spPr>
        <p:txBody>
          <a:bodyPr>
            <a:normAutofit fontScale="90000"/>
          </a:bodyPr>
          <a:lstStyle/>
          <a:p>
            <a:pPr algn="ctr" eaLnBrk="1" fontAlgn="auto" hangingPunct="1">
              <a:spcAft>
                <a:spcPts val="0"/>
              </a:spcAft>
              <a:defRPr/>
            </a:pPr>
            <a:r>
              <a:rPr lang="es-MX" sz="2400" b="1" i="1" dirty="0">
                <a:solidFill>
                  <a:schemeClr val="bg1"/>
                </a:solidFill>
                <a:latin typeface="Arial Rounded MT Bold" panose="020F0704030504030204" pitchFamily="34" charset="0"/>
              </a:rPr>
              <a:t>Definiciones de Macroeconomía</a:t>
            </a:r>
          </a:p>
        </p:txBody>
      </p:sp>
      <p:sp>
        <p:nvSpPr>
          <p:cNvPr id="5124" name="Rectangle 3"/>
          <p:cNvSpPr>
            <a:spLocks noGrp="1" noChangeArrowheads="1"/>
          </p:cNvSpPr>
          <p:nvPr>
            <p:ph idx="1"/>
          </p:nvPr>
        </p:nvSpPr>
        <p:spPr>
          <a:xfrm>
            <a:off x="457200" y="1125538"/>
            <a:ext cx="8229600" cy="5183187"/>
          </a:xfrm>
        </p:spPr>
        <p:txBody>
          <a:bodyPr/>
          <a:lstStyle/>
          <a:p>
            <a:pPr algn="just" eaLnBrk="1" hangingPunct="1">
              <a:lnSpc>
                <a:spcPct val="80000"/>
              </a:lnSpc>
            </a:pPr>
            <a:r>
              <a:rPr lang="es-MX" sz="1200" dirty="0">
                <a:latin typeface="Arial Unicode MS" pitchFamily="34" charset="-128"/>
                <a:ea typeface="Arial Unicode MS" pitchFamily="34" charset="-128"/>
                <a:cs typeface="Arial Unicode MS" pitchFamily="34" charset="-128"/>
              </a:rPr>
              <a:t>Macro economía es el estudio del comportamiento de los grandes agregados económicos como: el empleo global, la renta nacional, la inversión, el consumo, los precios, los salarios, y los costos, entre otros. El propósito de la teoría macroeconómica, por lo general, consiste en estudiar sistemáticamente las causas que determinan los niveles de la renta nacional y otros agregados, así como la racionalización de los recursos.  </a:t>
            </a:r>
          </a:p>
          <a:p>
            <a:pPr algn="just" eaLnBrk="1" hangingPunct="1">
              <a:lnSpc>
                <a:spcPct val="80000"/>
              </a:lnSpc>
            </a:pPr>
            <a:endParaRPr lang="es-MX" sz="1200" dirty="0">
              <a:latin typeface="Arial Unicode MS" pitchFamily="34" charset="-128"/>
              <a:ea typeface="Arial Unicode MS" pitchFamily="34" charset="-128"/>
              <a:cs typeface="Arial Unicode MS" pitchFamily="34" charset="-128"/>
            </a:endParaRPr>
          </a:p>
          <a:p>
            <a:pPr algn="just" eaLnBrk="1" hangingPunct="1">
              <a:lnSpc>
                <a:spcPct val="80000"/>
              </a:lnSpc>
            </a:pPr>
            <a:r>
              <a:rPr lang="es-MX" sz="1200" dirty="0">
                <a:latin typeface="Arial Unicode MS" pitchFamily="34" charset="-128"/>
                <a:ea typeface="Arial Unicode MS" pitchFamily="34" charset="-128"/>
                <a:cs typeface="Arial Unicode MS" pitchFamily="34" charset="-128"/>
              </a:rPr>
              <a:t>La Macroeconomía se ocupa del comportamiento de la economía como un todo (</a:t>
            </a:r>
            <a:r>
              <a:rPr lang="es-MX" sz="1200" dirty="0" err="1">
                <a:latin typeface="Arial Unicode MS" pitchFamily="34" charset="-128"/>
                <a:ea typeface="Arial Unicode MS" pitchFamily="34" charset="-128"/>
                <a:cs typeface="Arial Unicode MS" pitchFamily="34" charset="-128"/>
              </a:rPr>
              <a:t>Dornbusch</a:t>
            </a:r>
            <a:r>
              <a:rPr lang="es-MX" sz="1200" dirty="0">
                <a:latin typeface="Arial Unicode MS" pitchFamily="34" charset="-128"/>
                <a:ea typeface="Arial Unicode MS" pitchFamily="34" charset="-128"/>
                <a:cs typeface="Arial Unicode MS" pitchFamily="34" charset="-128"/>
              </a:rPr>
              <a:t> – Fischer). </a:t>
            </a:r>
          </a:p>
          <a:p>
            <a:pPr algn="just" eaLnBrk="1" hangingPunct="1">
              <a:lnSpc>
                <a:spcPct val="80000"/>
              </a:lnSpc>
            </a:pPr>
            <a:endParaRPr lang="es-MX" sz="1200" dirty="0">
              <a:latin typeface="Arial Unicode MS" pitchFamily="34" charset="-128"/>
              <a:ea typeface="Arial Unicode MS" pitchFamily="34" charset="-128"/>
              <a:cs typeface="Arial Unicode MS" pitchFamily="34" charset="-128"/>
            </a:endParaRPr>
          </a:p>
          <a:p>
            <a:pPr algn="just" eaLnBrk="1" hangingPunct="1">
              <a:lnSpc>
                <a:spcPct val="80000"/>
              </a:lnSpc>
            </a:pPr>
            <a:r>
              <a:rPr lang="es-MX" sz="1200" dirty="0">
                <a:latin typeface="Arial Unicode MS" pitchFamily="34" charset="-128"/>
                <a:ea typeface="Arial Unicode MS" pitchFamily="34" charset="-128"/>
                <a:cs typeface="Arial Unicode MS" pitchFamily="34" charset="-128"/>
              </a:rPr>
              <a:t>La Macroeconomía estudia la economía de la nación como un todo ordenado, coordinado y funcional cuyos conceptos básicos son: el producto como representativo de la producción. La inversión entendida como la parte del ingreso nacional no destinada al consumo directo y gastada en la adquisición de bienes de capital. El empleo definido como la intensidad con que se utilizan los recursos productivos de un país en un momento dado, esto es, la cantidad de personas que trabajan en cualquier actividad, siempre y cuando sea remunerada y referida a un lapso de tiempo. (apuntes Ing. Guillermo Mancilla G.).</a:t>
            </a:r>
          </a:p>
          <a:p>
            <a:pPr algn="just" eaLnBrk="1" hangingPunct="1">
              <a:lnSpc>
                <a:spcPct val="80000"/>
              </a:lnSpc>
            </a:pPr>
            <a:endParaRPr lang="es-MX" sz="1200" dirty="0">
              <a:latin typeface="Arial Unicode MS" pitchFamily="34" charset="-128"/>
              <a:ea typeface="Arial Unicode MS" pitchFamily="34" charset="-128"/>
              <a:cs typeface="Arial Unicode MS" pitchFamily="34" charset="-128"/>
            </a:endParaRPr>
          </a:p>
          <a:p>
            <a:pPr algn="just" eaLnBrk="1" hangingPunct="1">
              <a:lnSpc>
                <a:spcPct val="80000"/>
              </a:lnSpc>
            </a:pPr>
            <a:r>
              <a:rPr lang="es-MX" sz="1200" dirty="0">
                <a:latin typeface="Arial Unicode MS" pitchFamily="34" charset="-128"/>
                <a:ea typeface="Arial Unicode MS" pitchFamily="34" charset="-128"/>
                <a:cs typeface="Arial Unicode MS" pitchFamily="34" charset="-128"/>
              </a:rPr>
              <a:t>La Macroeconomía estudia el comportamiento de variables económicas agregadas, es decir, aquellas variables que se forman con otras variables, por ejemplo, la producción agregada de un país se forma con la producción de todas las empresas, familias, individuos y el sector público de ese país. Otras variables usuales en el estudio de la Macroeconomía son la inflación y el desempleo. Se considera a John Maynard Keynes como el mayor contribuyente al análisis macroeconómico.</a:t>
            </a:r>
          </a:p>
          <a:p>
            <a:pPr algn="just" eaLnBrk="1" hangingPunct="1">
              <a:lnSpc>
                <a:spcPct val="80000"/>
              </a:lnSpc>
            </a:pPr>
            <a:r>
              <a:rPr lang="es-MX" sz="1200" dirty="0">
                <a:latin typeface="Arial Unicode MS" pitchFamily="34" charset="-128"/>
                <a:ea typeface="Arial Unicode MS" pitchFamily="34" charset="-128"/>
                <a:cs typeface="Arial Unicode MS" pitchFamily="34" charset="-128"/>
              </a:rPr>
              <a:t> La  macroeconomía busca comprender el comportamiento del conjunto de individuos, empresas, familias, trabajadores, etc. cuando éstos tienen que enfrentarse a diferentes situaciones económicas. Igualmente, pretende encontrar las relaciones entre los diferentes aspectos que componen la economía (precios, consumo, producción, desempleo, etc.) y, a partir del conocimiento anterior, generar y evaluar, con datos reales, propuestas teóricas que permitan dar explicación a hechos o situaciones en el futuro.  (Banco de la República de Colombia).</a:t>
            </a:r>
          </a:p>
          <a:p>
            <a:pPr algn="just" eaLnBrk="1" hangingPunct="1">
              <a:lnSpc>
                <a:spcPct val="80000"/>
              </a:lnSpc>
            </a:pPr>
            <a:endParaRPr lang="es-MX" sz="1200" dirty="0">
              <a:latin typeface="Arial Unicode MS" pitchFamily="34" charset="-128"/>
              <a:ea typeface="Arial Unicode MS" pitchFamily="34" charset="-128"/>
              <a:cs typeface="Arial Unicode MS" pitchFamily="34" charset="-128"/>
            </a:endParaRPr>
          </a:p>
          <a:p>
            <a:pPr algn="just" eaLnBrk="1" hangingPunct="1">
              <a:lnSpc>
                <a:spcPct val="80000"/>
              </a:lnSpc>
              <a:buFont typeface="Wingdings 2" pitchFamily="18" charset="2"/>
              <a:buNone/>
            </a:pPr>
            <a:r>
              <a:rPr lang="es-MX" sz="1200" dirty="0">
                <a:latin typeface="Arial Unicode MS" pitchFamily="34" charset="-128"/>
                <a:ea typeface="Arial Unicode MS" pitchFamily="34" charset="-128"/>
                <a:cs typeface="Arial Unicode MS" pitchFamily="34" charset="-128"/>
              </a:rPr>
              <a:t>	El análisis micro económico y macro económico no son sustitutos, sino que son complementarios. El comportamiento macroeconómico puede considerarse como las suma de todas las decisiones micro económicas tomadas por las familias y las empresas, para poder tener una adecuada comprensión de los fenómenos macroeconómicos es necesario conocer qué factores afectan las decisiones individuales de familias y empresas. </a:t>
            </a:r>
          </a:p>
          <a:p>
            <a:pPr algn="just" eaLnBrk="1" hangingPunct="1">
              <a:lnSpc>
                <a:spcPct val="80000"/>
              </a:lnSpc>
              <a:buFont typeface="Wingdings 2" pitchFamily="18" charset="2"/>
              <a:buNone/>
            </a:pPr>
            <a:endParaRPr lang="es-MX" sz="1200" dirty="0">
              <a:latin typeface="Arial Unicode MS" pitchFamily="34" charset="-128"/>
              <a:ea typeface="Arial Unicode MS" pitchFamily="34" charset="-128"/>
              <a:cs typeface="Arial Unicode MS" pitchFamily="34" charset="-128"/>
            </a:endParaRPr>
          </a:p>
          <a:p>
            <a:pPr algn="just" eaLnBrk="1" hangingPunct="1">
              <a:lnSpc>
                <a:spcPct val="80000"/>
              </a:lnSpc>
              <a:buFont typeface="Wingdings 2" pitchFamily="18" charset="2"/>
              <a:buNone/>
            </a:pPr>
            <a:endParaRPr lang="es-MX" sz="1200"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Marcador de número de diapositiva"/>
          <p:cNvSpPr>
            <a:spLocks noGrp="1"/>
          </p:cNvSpPr>
          <p:nvPr>
            <p:ph type="sldNum" sz="quarter" idx="12"/>
          </p:nvPr>
        </p:nvSpPr>
        <p:spPr bwMode="auto">
          <a:noFill/>
          <a:ln>
            <a:miter lim="800000"/>
            <a:headEnd/>
            <a:tailEnd/>
          </a:ln>
        </p:spPr>
        <p:txBody>
          <a:bodyPr wrap="square" tIns="45720" bIns="45720" numCol="1" compatLnSpc="1">
            <a:prstTxWarp prst="textNoShape">
              <a:avLst/>
            </a:prstTxWarp>
          </a:bodyPr>
          <a:lstStyle/>
          <a:p>
            <a:fld id="{08C02AC2-B561-47DB-BABB-122592D968FD}" type="slidenum">
              <a:rPr lang="es-MX" smtClean="0"/>
              <a:pPr/>
              <a:t>10</a:t>
            </a:fld>
            <a:endParaRPr lang="es-MX"/>
          </a:p>
        </p:txBody>
      </p:sp>
      <p:sp>
        <p:nvSpPr>
          <p:cNvPr id="14339" name="Rectangle 2"/>
          <p:cNvSpPr>
            <a:spLocks noChangeArrowheads="1"/>
          </p:cNvSpPr>
          <p:nvPr/>
        </p:nvSpPr>
        <p:spPr bwMode="auto">
          <a:xfrm>
            <a:off x="2170881" y="396845"/>
            <a:ext cx="4240263" cy="400110"/>
          </a:xfrm>
          <a:prstGeom prst="rect">
            <a:avLst/>
          </a:prstGeom>
          <a:noFill/>
          <a:ln w="9525">
            <a:noFill/>
            <a:miter lim="800000"/>
            <a:headEnd/>
            <a:tailEnd/>
          </a:ln>
        </p:spPr>
        <p:txBody>
          <a:bodyPr wrap="none" anchor="ctr">
            <a:spAutoFit/>
          </a:bodyPr>
          <a:lstStyle/>
          <a:p>
            <a:pPr algn="ctr"/>
            <a:r>
              <a:rPr lang="es-MX" sz="2000" b="1" i="1" u="sng" dirty="0">
                <a:solidFill>
                  <a:schemeClr val="bg1"/>
                </a:solidFill>
                <a:latin typeface="Verdana" pitchFamily="34" charset="0"/>
              </a:rPr>
              <a:t>Función de oferta agregada </a:t>
            </a:r>
            <a:endParaRPr lang="es-MX" sz="2000" i="1" dirty="0">
              <a:solidFill>
                <a:schemeClr val="bg1"/>
              </a:solidFill>
            </a:endParaRPr>
          </a:p>
        </p:txBody>
      </p:sp>
      <p:pic>
        <p:nvPicPr>
          <p:cNvPr id="14340" name="Picture 3" descr="Lecc-25-1"/>
          <p:cNvPicPr>
            <a:picLocks noChangeAspect="1" noChangeArrowheads="1" noCrop="1"/>
          </p:cNvPicPr>
          <p:nvPr/>
        </p:nvPicPr>
        <p:blipFill>
          <a:blip r:embed="rId3" cstate="print"/>
          <a:srcRect/>
          <a:stretch>
            <a:fillRect/>
          </a:stretch>
        </p:blipFill>
        <p:spPr bwMode="auto">
          <a:xfrm>
            <a:off x="1374775" y="2249488"/>
            <a:ext cx="5429250" cy="1971675"/>
          </a:xfrm>
          <a:prstGeom prst="rect">
            <a:avLst/>
          </a:prstGeom>
          <a:noFill/>
          <a:ln w="9525">
            <a:noFill/>
            <a:miter lim="800000"/>
            <a:headEnd/>
            <a:tailEnd/>
          </a:ln>
        </p:spPr>
      </p:pic>
      <p:sp>
        <p:nvSpPr>
          <p:cNvPr id="14341" name="Rectangle 4"/>
          <p:cNvSpPr>
            <a:spLocks noChangeArrowheads="1"/>
          </p:cNvSpPr>
          <p:nvPr/>
        </p:nvSpPr>
        <p:spPr bwMode="auto">
          <a:xfrm>
            <a:off x="468313" y="1133475"/>
            <a:ext cx="8280400" cy="646113"/>
          </a:xfrm>
          <a:prstGeom prst="rect">
            <a:avLst/>
          </a:prstGeom>
          <a:noFill/>
          <a:ln w="9525">
            <a:noFill/>
            <a:miter lim="800000"/>
            <a:headEnd/>
            <a:tailEnd/>
          </a:ln>
        </p:spPr>
        <p:txBody>
          <a:bodyPr>
            <a:spAutoFit/>
          </a:bodyPr>
          <a:lstStyle/>
          <a:p>
            <a:r>
              <a:rPr lang="es-MX" sz="1200" i="1"/>
              <a:t>Esta curva recoge la </a:t>
            </a:r>
            <a:r>
              <a:rPr lang="es-MX" sz="1200" b="1" i="1"/>
              <a:t>relación</a:t>
            </a:r>
            <a:r>
              <a:rPr lang="es-MX" sz="1200" i="1"/>
              <a:t> existente entre el </a:t>
            </a:r>
            <a:r>
              <a:rPr lang="es-MX" sz="1200" b="1" i="1"/>
              <a:t>nivel de producción ofrecido por las empresas y el nivel de precios</a:t>
            </a:r>
            <a:r>
              <a:rPr lang="es-MX" sz="1200" i="1"/>
              <a:t>.  </a:t>
            </a:r>
            <a:r>
              <a:rPr lang="es-MX" sz="1200" b="1" i="1"/>
              <a:t>La pendiente de esta curva es positiva</a:t>
            </a:r>
            <a:r>
              <a:rPr lang="es-MX" sz="1200" i="1"/>
              <a:t>: si aumentan los precios las empresas ofrecen más (aumentarán la producción).</a:t>
            </a:r>
          </a:p>
        </p:txBody>
      </p:sp>
      <p:sp>
        <p:nvSpPr>
          <p:cNvPr id="14342" name="Rectangle 5"/>
          <p:cNvSpPr>
            <a:spLocks noChangeArrowheads="1"/>
          </p:cNvSpPr>
          <p:nvPr/>
        </p:nvSpPr>
        <p:spPr bwMode="auto">
          <a:xfrm>
            <a:off x="323850" y="4635500"/>
            <a:ext cx="8496300" cy="1385888"/>
          </a:xfrm>
          <a:prstGeom prst="rect">
            <a:avLst/>
          </a:prstGeom>
          <a:noFill/>
          <a:ln w="9525">
            <a:noFill/>
            <a:miter lim="800000"/>
            <a:headEnd/>
            <a:tailEnd/>
          </a:ln>
        </p:spPr>
        <p:txBody>
          <a:bodyPr anchor="ctr">
            <a:spAutoFit/>
          </a:bodyPr>
          <a:lstStyle/>
          <a:p>
            <a:pPr algn="just"/>
            <a:r>
              <a:rPr lang="es-MX" sz="1200" i="1"/>
              <a:t>Esta </a:t>
            </a:r>
            <a:r>
              <a:rPr lang="es-MX" sz="1200" b="1" i="1"/>
              <a:t>pendiente positiva</a:t>
            </a:r>
            <a:r>
              <a:rPr lang="es-MX" sz="1200" i="1"/>
              <a:t> se considera que se da cuando se analiza el comportamiento de la economía en el </a:t>
            </a:r>
            <a:r>
              <a:rPr lang="es-MX" sz="1200" b="1" i="1"/>
              <a:t>corto-medio plazo</a:t>
            </a:r>
            <a:r>
              <a:rPr lang="es-MX" sz="1200" i="1"/>
              <a:t>, siendo la postura defendida por una escuela económica denominada "Modelo de síntesis" (este nombre le viene porque sirve de enlace entre el análisis del corto, escuela keynesiana, y el largo plazo, escuela clásica).</a:t>
            </a:r>
            <a:endParaRPr lang="es-MX" sz="1200"/>
          </a:p>
          <a:p>
            <a:pPr algn="just"/>
            <a:r>
              <a:rPr lang="es-MX" sz="1200" i="1"/>
              <a:t>Esta pendiente positiva se puede explicar a partir del funcionamiento de la curva de Phillips: si aumenta la producción (disminución del desempleo), los precios suben.</a:t>
            </a:r>
            <a:endParaRPr lang="es-MX" sz="1200"/>
          </a:p>
          <a:p>
            <a:pPr algn="just"/>
            <a:r>
              <a:rPr lang="es-MX" sz="1200" i="1"/>
              <a:t>Según la </a:t>
            </a:r>
            <a:r>
              <a:rPr lang="es-MX" sz="1200" b="1" i="1"/>
              <a:t>escuela keynesiana</a:t>
            </a:r>
            <a:r>
              <a:rPr lang="es-MX" sz="1200" i="1"/>
              <a:t> la pendiente de la o</a:t>
            </a:r>
            <a:r>
              <a:rPr lang="es-MX" sz="1200" b="1" i="1"/>
              <a:t>ferta agregada en el corto plazo es horizontal,</a:t>
            </a:r>
            <a:r>
              <a:rPr lang="es-MX" sz="1200" i="1"/>
              <a:t> mientras que según la </a:t>
            </a:r>
            <a:r>
              <a:rPr lang="es-MX" sz="1200" b="1" i="1"/>
              <a:t>escuela clásica en el largo plazo esta pendiente es vertical</a:t>
            </a:r>
            <a:r>
              <a:rPr lang="es-MX" sz="1200" i="1"/>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Marcador de número de diapositiva"/>
          <p:cNvSpPr>
            <a:spLocks noGrp="1"/>
          </p:cNvSpPr>
          <p:nvPr>
            <p:ph type="sldNum" sz="quarter" idx="12"/>
          </p:nvPr>
        </p:nvSpPr>
        <p:spPr bwMode="auto">
          <a:noFill/>
          <a:ln>
            <a:miter lim="800000"/>
            <a:headEnd/>
            <a:tailEnd/>
          </a:ln>
        </p:spPr>
        <p:txBody>
          <a:bodyPr wrap="square" tIns="45720" bIns="45720" numCol="1" compatLnSpc="1">
            <a:prstTxWarp prst="textNoShape">
              <a:avLst/>
            </a:prstTxWarp>
          </a:bodyPr>
          <a:lstStyle/>
          <a:p>
            <a:fld id="{1783AEF7-25EC-44CF-9057-7608C6CC25EF}" type="slidenum">
              <a:rPr lang="es-MX" smtClean="0"/>
              <a:pPr/>
              <a:t>11</a:t>
            </a:fld>
            <a:endParaRPr lang="es-MX"/>
          </a:p>
        </p:txBody>
      </p:sp>
      <p:sp>
        <p:nvSpPr>
          <p:cNvPr id="24579" name="Rectangle 2"/>
          <p:cNvSpPr>
            <a:spLocks noChangeArrowheads="1"/>
          </p:cNvSpPr>
          <p:nvPr/>
        </p:nvSpPr>
        <p:spPr bwMode="auto">
          <a:xfrm>
            <a:off x="250825" y="3257550"/>
            <a:ext cx="8532813" cy="3168650"/>
          </a:xfrm>
          <a:prstGeom prst="rect">
            <a:avLst/>
          </a:prstGeom>
          <a:noFill/>
          <a:ln w="9525">
            <a:noFill/>
            <a:miter lim="800000"/>
            <a:headEnd/>
            <a:tailEnd/>
          </a:ln>
        </p:spPr>
        <p:txBody>
          <a:bodyPr anchor="ctr">
            <a:spAutoFit/>
          </a:bodyPr>
          <a:lstStyle/>
          <a:p>
            <a:pPr marL="228600" indent="-228600" algn="just">
              <a:buFontTx/>
              <a:buAutoNum type="alphaLcParenR"/>
              <a:defRPr/>
            </a:pPr>
            <a:r>
              <a:rPr lang="es-MX" sz="1000" b="1" i="1" dirty="0">
                <a:solidFill>
                  <a:schemeClr val="bg1"/>
                </a:solidFill>
              </a:rPr>
              <a:t>Escuela keynesiana</a:t>
            </a:r>
          </a:p>
          <a:p>
            <a:pPr marL="228600" indent="-228600" algn="just">
              <a:defRPr/>
            </a:pPr>
            <a:endParaRPr lang="es-MX" sz="1000" dirty="0">
              <a:solidFill>
                <a:schemeClr val="bg1"/>
              </a:solidFill>
            </a:endParaRPr>
          </a:p>
          <a:p>
            <a:pPr algn="just" eaLnBrk="0" hangingPunct="0">
              <a:defRPr/>
            </a:pPr>
            <a:r>
              <a:rPr lang="es-MX" sz="1000" b="1" i="1" dirty="0">
                <a:solidFill>
                  <a:srgbClr val="003300"/>
                </a:solidFill>
              </a:rPr>
              <a:t>En el muy corto plazo la pendiente de la curva de oferta es horizontal</a:t>
            </a:r>
            <a:r>
              <a:rPr lang="es-MX" sz="1000" i="1" dirty="0">
                <a:solidFill>
                  <a:srgbClr val="003300"/>
                </a:solidFill>
              </a:rPr>
              <a:t>. A corto plazo los salarios son rígidos, no varían, lo que hace que tampoco lo hagan los precios de los productos (se supone que las empresas fijan sus precios añadiendo un margen a sus costes de producción, donde los procedentes de la mano de obra tienen un peso decisivo).</a:t>
            </a:r>
            <a:endParaRPr lang="es-MX" sz="1000" dirty="0"/>
          </a:p>
          <a:p>
            <a:pPr algn="just" eaLnBrk="0" hangingPunct="0">
              <a:defRPr/>
            </a:pPr>
            <a:r>
              <a:rPr lang="es-MX" sz="1000" i="1" dirty="0">
                <a:solidFill>
                  <a:srgbClr val="003300"/>
                </a:solidFill>
              </a:rPr>
              <a:t>Las empresas estarán dispuestas a ofrecer todo aquello que se les demande al nivel de precios existente, no van a tratar de subir los precios.</a:t>
            </a:r>
            <a:endParaRPr lang="es-MX" sz="1000" dirty="0"/>
          </a:p>
          <a:p>
            <a:pPr algn="just" eaLnBrk="0" hangingPunct="0">
              <a:defRPr/>
            </a:pPr>
            <a:r>
              <a:rPr lang="es-MX" sz="1000" i="1" dirty="0">
                <a:solidFill>
                  <a:srgbClr val="003300"/>
                </a:solidFill>
              </a:rPr>
              <a:t>                                                                                                                                                                             </a:t>
            </a:r>
            <a:endParaRPr lang="es-MX" sz="1000" dirty="0"/>
          </a:p>
          <a:p>
            <a:pPr algn="just" eaLnBrk="0" hangingPunct="0">
              <a:defRPr/>
            </a:pPr>
            <a:r>
              <a:rPr lang="es-MX" sz="1000" i="1" dirty="0">
                <a:solidFill>
                  <a:srgbClr val="003300"/>
                </a:solidFill>
              </a:rPr>
              <a:t>No obstante, esta escuela admite que </a:t>
            </a:r>
            <a:r>
              <a:rPr lang="es-MX" sz="1000" b="1" i="1" dirty="0">
                <a:solidFill>
                  <a:srgbClr val="003300"/>
                </a:solidFill>
              </a:rPr>
              <a:t>cuando el plazo ya no es tan corto</a:t>
            </a:r>
            <a:r>
              <a:rPr lang="es-MX" sz="1000" i="1" dirty="0">
                <a:solidFill>
                  <a:srgbClr val="003300"/>
                </a:solidFill>
              </a:rPr>
              <a:t> (pasamos al corto-medio plazo) los salarios si pueden variar al alza: si las empresas quieren producir más necesitarán más mano de obra y esta mayor demanda de trabajo empujará los salarios al alza, lo que se terminará reflejando en una subida de los precios de sus productos y hará que </a:t>
            </a:r>
            <a:r>
              <a:rPr lang="es-MX" sz="1000" b="1" i="1" dirty="0">
                <a:solidFill>
                  <a:srgbClr val="003300"/>
                </a:solidFill>
              </a:rPr>
              <a:t>la curva de Oferta Agregada comience a presentar una pendiente positiva</a:t>
            </a:r>
            <a:r>
              <a:rPr lang="es-MX" sz="1000" i="1" dirty="0">
                <a:solidFill>
                  <a:srgbClr val="003300"/>
                </a:solidFill>
              </a:rPr>
              <a:t>.</a:t>
            </a:r>
          </a:p>
          <a:p>
            <a:pPr algn="just" eaLnBrk="0" hangingPunct="0">
              <a:defRPr/>
            </a:pPr>
            <a:endParaRPr lang="es-MX" sz="1000" dirty="0"/>
          </a:p>
          <a:p>
            <a:pPr algn="just" eaLnBrk="0" hangingPunct="0">
              <a:defRPr/>
            </a:pPr>
            <a:r>
              <a:rPr lang="es-MX" sz="1000" b="1" i="1" dirty="0">
                <a:solidFill>
                  <a:schemeClr val="bg1"/>
                </a:solidFill>
              </a:rPr>
              <a:t>b) Escuela clásica</a:t>
            </a:r>
          </a:p>
          <a:p>
            <a:pPr algn="just" eaLnBrk="0" hangingPunct="0">
              <a:defRPr/>
            </a:pPr>
            <a:endParaRPr lang="es-MX" sz="1000" dirty="0">
              <a:solidFill>
                <a:schemeClr val="bg1"/>
              </a:solidFill>
            </a:endParaRPr>
          </a:p>
          <a:p>
            <a:pPr algn="just" eaLnBrk="0" hangingPunct="0">
              <a:defRPr/>
            </a:pPr>
            <a:r>
              <a:rPr lang="es-MX" sz="1000" i="1" dirty="0">
                <a:solidFill>
                  <a:srgbClr val="003300"/>
                </a:solidFill>
              </a:rPr>
              <a:t>Centra su análisis en el </a:t>
            </a:r>
            <a:r>
              <a:rPr lang="es-MX" sz="1000" b="1" i="1" dirty="0">
                <a:solidFill>
                  <a:srgbClr val="003300"/>
                </a:solidFill>
              </a:rPr>
              <a:t>largo plazo </a:t>
            </a:r>
            <a:r>
              <a:rPr lang="es-MX" sz="1000" i="1" dirty="0">
                <a:solidFill>
                  <a:srgbClr val="003300"/>
                </a:solidFill>
              </a:rPr>
              <a:t>y defiende que la </a:t>
            </a:r>
            <a:r>
              <a:rPr lang="es-MX" sz="1000" b="1" i="1" dirty="0">
                <a:solidFill>
                  <a:srgbClr val="003300"/>
                </a:solidFill>
              </a:rPr>
              <a:t>curva de oferta tiene una pendiente totalmente vertical</a:t>
            </a:r>
            <a:r>
              <a:rPr lang="es-MX" sz="1000" i="1" dirty="0">
                <a:solidFill>
                  <a:srgbClr val="003300"/>
                </a:solidFill>
              </a:rPr>
              <a:t>. Según esta escuela cualquier economía se encontrará siempre en su nivel de pleno empleo, por lo que el volumen de productos ofrecidos al mercado será el máximo que la capacidad instalada permite, con independencia del nivel de precios.</a:t>
            </a:r>
            <a:endParaRPr lang="es-MX" sz="1000" dirty="0"/>
          </a:p>
          <a:p>
            <a:pPr algn="just" eaLnBrk="0" hangingPunct="0">
              <a:defRPr/>
            </a:pPr>
            <a:r>
              <a:rPr lang="es-MX" sz="1000" i="1" dirty="0">
                <a:solidFill>
                  <a:srgbClr val="003300"/>
                </a:solidFill>
              </a:rPr>
              <a:t>Según esta escuela </a:t>
            </a:r>
            <a:r>
              <a:rPr lang="es-MX" sz="1000" b="1" i="1" dirty="0">
                <a:solidFill>
                  <a:srgbClr val="003300"/>
                </a:solidFill>
              </a:rPr>
              <a:t>el nivel de producción de equilibrio de una economía viene determinado por el lado de la oferta</a:t>
            </a:r>
            <a:r>
              <a:rPr lang="es-MX" sz="1000" i="1" dirty="0">
                <a:solidFill>
                  <a:srgbClr val="003300"/>
                </a:solidFill>
              </a:rPr>
              <a:t> (es aquel que la función de producción permite dado un nivel de pleno empleo) y no por el de la demanda.</a:t>
            </a:r>
            <a:endParaRPr lang="es-MX" sz="1000" dirty="0"/>
          </a:p>
          <a:p>
            <a:pPr algn="just" eaLnBrk="0" hangingPunct="0">
              <a:defRPr/>
            </a:pPr>
            <a:r>
              <a:rPr lang="es-MX" sz="1000" i="1" dirty="0">
                <a:solidFill>
                  <a:srgbClr val="003300"/>
                </a:solidFill>
              </a:rPr>
              <a:t>                                                                                                                                                                             </a:t>
            </a:r>
          </a:p>
        </p:txBody>
      </p:sp>
      <p:pic>
        <p:nvPicPr>
          <p:cNvPr id="15364" name="Picture 3" descr="Lecc-25-3"/>
          <p:cNvPicPr>
            <a:picLocks noChangeAspect="1" noChangeArrowheads="1" noCrop="1"/>
          </p:cNvPicPr>
          <p:nvPr/>
        </p:nvPicPr>
        <p:blipFill>
          <a:blip r:embed="rId3" cstate="print"/>
          <a:srcRect/>
          <a:stretch>
            <a:fillRect/>
          </a:stretch>
        </p:blipFill>
        <p:spPr bwMode="auto">
          <a:xfrm>
            <a:off x="5351463" y="1125538"/>
            <a:ext cx="2820987" cy="1754187"/>
          </a:xfrm>
          <a:prstGeom prst="rect">
            <a:avLst/>
          </a:prstGeom>
          <a:noFill/>
          <a:ln w="9525">
            <a:noFill/>
            <a:miter lim="800000"/>
            <a:headEnd/>
            <a:tailEnd/>
          </a:ln>
        </p:spPr>
      </p:pic>
      <p:pic>
        <p:nvPicPr>
          <p:cNvPr id="15365" name="Picture 4" descr="Lecc-25-2"/>
          <p:cNvPicPr>
            <a:picLocks noChangeAspect="1" noChangeArrowheads="1" noCrop="1"/>
          </p:cNvPicPr>
          <p:nvPr/>
        </p:nvPicPr>
        <p:blipFill>
          <a:blip r:embed="rId4" cstate="print"/>
          <a:srcRect/>
          <a:stretch>
            <a:fillRect/>
          </a:stretch>
        </p:blipFill>
        <p:spPr bwMode="auto">
          <a:xfrm>
            <a:off x="992188" y="1125538"/>
            <a:ext cx="3003550" cy="1827212"/>
          </a:xfrm>
          <a:prstGeom prst="rect">
            <a:avLst/>
          </a:prstGeom>
          <a:noFill/>
          <a:ln w="9525">
            <a:noFill/>
            <a:miter lim="800000"/>
            <a:headEnd/>
            <a:tailEnd/>
          </a:ln>
        </p:spPr>
      </p:pic>
      <p:sp>
        <p:nvSpPr>
          <p:cNvPr id="15366" name="Rectangle 5"/>
          <p:cNvSpPr>
            <a:spLocks noChangeArrowheads="1"/>
          </p:cNvSpPr>
          <p:nvPr/>
        </p:nvSpPr>
        <p:spPr bwMode="auto">
          <a:xfrm>
            <a:off x="1936829" y="228570"/>
            <a:ext cx="5083443" cy="400110"/>
          </a:xfrm>
          <a:prstGeom prst="rect">
            <a:avLst/>
          </a:prstGeom>
          <a:noFill/>
          <a:ln w="9525">
            <a:noFill/>
            <a:miter lim="800000"/>
            <a:headEnd/>
            <a:tailEnd/>
          </a:ln>
        </p:spPr>
        <p:txBody>
          <a:bodyPr wrap="none" anchor="ctr">
            <a:spAutoFit/>
          </a:bodyPr>
          <a:lstStyle/>
          <a:p>
            <a:pPr algn="ctr"/>
            <a:r>
              <a:rPr lang="es-MX" sz="2000" b="1" i="1" u="sng" dirty="0">
                <a:solidFill>
                  <a:schemeClr val="bg1"/>
                </a:solidFill>
                <a:latin typeface="Verdana" pitchFamily="34" charset="0"/>
              </a:rPr>
              <a:t>Función de oferta agregada  Cont.</a:t>
            </a:r>
            <a:endParaRPr lang="es-MX" sz="2000" b="1" i="1" dirty="0">
              <a:solidFill>
                <a:schemeClr val="bg1"/>
              </a:solidFill>
            </a:endParaRPr>
          </a:p>
        </p:txBody>
      </p:sp>
      <p:sp>
        <p:nvSpPr>
          <p:cNvPr id="15367" name="6 Rectángulo"/>
          <p:cNvSpPr>
            <a:spLocks noChangeArrowheads="1"/>
          </p:cNvSpPr>
          <p:nvPr/>
        </p:nvSpPr>
        <p:spPr bwMode="auto">
          <a:xfrm>
            <a:off x="1395413" y="785813"/>
            <a:ext cx="2362200" cy="339725"/>
          </a:xfrm>
          <a:prstGeom prst="rect">
            <a:avLst/>
          </a:prstGeom>
          <a:noFill/>
          <a:ln w="9525">
            <a:noFill/>
            <a:miter lim="800000"/>
            <a:headEnd/>
            <a:tailEnd/>
          </a:ln>
        </p:spPr>
        <p:txBody>
          <a:bodyPr wrap="none">
            <a:spAutoFit/>
          </a:bodyPr>
          <a:lstStyle/>
          <a:p>
            <a:pPr algn="just"/>
            <a:r>
              <a:rPr lang="es-MX" sz="1600" b="1" i="1">
                <a:solidFill>
                  <a:schemeClr val="bg1"/>
                </a:solidFill>
              </a:rPr>
              <a:t>a) Escuela keynesiana</a:t>
            </a:r>
            <a:endParaRPr lang="es-MX" sz="1600">
              <a:solidFill>
                <a:schemeClr val="bg1"/>
              </a:solidFill>
            </a:endParaRPr>
          </a:p>
        </p:txBody>
      </p:sp>
      <p:sp>
        <p:nvSpPr>
          <p:cNvPr id="15368" name="7 Rectángulo"/>
          <p:cNvSpPr>
            <a:spLocks noChangeArrowheads="1"/>
          </p:cNvSpPr>
          <p:nvPr/>
        </p:nvSpPr>
        <p:spPr bwMode="auto">
          <a:xfrm>
            <a:off x="5854700" y="785813"/>
            <a:ext cx="1985963" cy="339725"/>
          </a:xfrm>
          <a:prstGeom prst="rect">
            <a:avLst/>
          </a:prstGeom>
          <a:noFill/>
          <a:ln w="9525">
            <a:noFill/>
            <a:miter lim="800000"/>
            <a:headEnd/>
            <a:tailEnd/>
          </a:ln>
        </p:spPr>
        <p:txBody>
          <a:bodyPr wrap="none">
            <a:spAutoFit/>
          </a:bodyPr>
          <a:lstStyle/>
          <a:p>
            <a:pPr algn="just"/>
            <a:r>
              <a:rPr lang="es-MX" sz="1600" b="1" i="1">
                <a:solidFill>
                  <a:schemeClr val="bg1"/>
                </a:solidFill>
              </a:rPr>
              <a:t>b) Escuela Clásica</a:t>
            </a:r>
            <a:endParaRPr lang="es-MX" sz="160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95536" y="1008343"/>
            <a:ext cx="8569325" cy="5616575"/>
          </a:xfrm>
        </p:spPr>
        <p:txBody>
          <a:bodyPr/>
          <a:lstStyle/>
          <a:p>
            <a:pPr algn="just" eaLnBrk="1" hangingPunct="1"/>
            <a:r>
              <a:rPr lang="es-MX" sz="1200" dirty="0"/>
              <a:t>Dentro de estos conceptos básicos podemos encontrar todo lo referente a la Contabilidad Nacional como el PNB y su deflactor, el PIB, el PNN tanto a valor nominal como real.</a:t>
            </a:r>
          </a:p>
          <a:p>
            <a:pPr algn="just" eaLnBrk="1" hangingPunct="1"/>
            <a:endParaRPr lang="es-MX" sz="1200" dirty="0"/>
          </a:p>
          <a:p>
            <a:pPr algn="just" eaLnBrk="1" hangingPunct="1"/>
            <a:r>
              <a:rPr lang="es-MX" sz="1200" dirty="0"/>
              <a:t>También hay que considerar los </a:t>
            </a:r>
            <a:r>
              <a:rPr lang="es-MX" sz="1400" b="1" dirty="0"/>
              <a:t>indicadores de la evolución macroeconómica</a:t>
            </a:r>
            <a:r>
              <a:rPr lang="es-MX" sz="1200" dirty="0"/>
              <a:t> de los cuales podemos resaltar tres:</a:t>
            </a:r>
          </a:p>
          <a:p>
            <a:pPr lvl="1" algn="just" eaLnBrk="1" hangingPunct="1"/>
            <a:r>
              <a:rPr lang="es-MX" sz="1200" dirty="0"/>
              <a:t>La tasa de Inflación</a:t>
            </a:r>
          </a:p>
          <a:p>
            <a:pPr lvl="1" algn="just" eaLnBrk="1" hangingPunct="1"/>
            <a:r>
              <a:rPr lang="es-MX" sz="1200" dirty="0"/>
              <a:t>La tasa de crecimiento de la producción/economía/PIB</a:t>
            </a:r>
          </a:p>
          <a:p>
            <a:pPr lvl="1" algn="just" eaLnBrk="1" hangingPunct="1"/>
            <a:r>
              <a:rPr lang="es-MX" sz="1200" dirty="0"/>
              <a:t>La tasa de desempleo en la economía</a:t>
            </a:r>
          </a:p>
          <a:p>
            <a:pPr lvl="1" algn="just" eaLnBrk="1" hangingPunct="1"/>
            <a:endParaRPr lang="es-MX" sz="1200" dirty="0"/>
          </a:p>
          <a:p>
            <a:pPr algn="just" eaLnBrk="1" hangingPunct="1"/>
            <a:r>
              <a:rPr lang="es-MX" sz="1400" dirty="0"/>
              <a:t>Otros conceptos básicos de la macroeconomía son: La Producción, La Inversión y el Empleo.</a:t>
            </a:r>
          </a:p>
          <a:p>
            <a:pPr algn="just" eaLnBrk="1" hangingPunct="1"/>
            <a:endParaRPr lang="es-MX" sz="1400" dirty="0"/>
          </a:p>
          <a:p>
            <a:pPr algn="just" eaLnBrk="1" hangingPunct="1"/>
            <a:r>
              <a:rPr lang="es-MX" sz="1400" dirty="0"/>
              <a:t>Siguiendo con la lista de conceptos fundamentales hay que mencionar los siguientes:</a:t>
            </a:r>
          </a:p>
          <a:p>
            <a:pPr lvl="1" algn="just" eaLnBrk="1" hangingPunct="1"/>
            <a:r>
              <a:rPr lang="es-MX" sz="1200" dirty="0"/>
              <a:t>Tipo de cambio                                                      - Balanza Comercial (Exportaciones - Importaciones)</a:t>
            </a:r>
          </a:p>
          <a:p>
            <a:pPr lvl="1" algn="just" eaLnBrk="1" hangingPunct="1"/>
            <a:r>
              <a:rPr lang="es-MX" sz="1200" dirty="0"/>
              <a:t>Tasa de Interés</a:t>
            </a:r>
          </a:p>
          <a:p>
            <a:pPr lvl="1" algn="just" eaLnBrk="1" hangingPunct="1"/>
            <a:r>
              <a:rPr lang="es-MX" sz="1200" dirty="0"/>
              <a:t>Factores de crecimiento económico</a:t>
            </a:r>
          </a:p>
          <a:p>
            <a:pPr lvl="1" algn="just" eaLnBrk="1" hangingPunct="1"/>
            <a:r>
              <a:rPr lang="es-MX" sz="1200" dirty="0"/>
              <a:t>Factores de desarrollo económico</a:t>
            </a:r>
          </a:p>
          <a:p>
            <a:pPr lvl="1" algn="just" eaLnBrk="1" hangingPunct="1"/>
            <a:r>
              <a:rPr lang="es-MX" sz="1200" dirty="0"/>
              <a:t>Demanda y Oferta Agregadas</a:t>
            </a:r>
          </a:p>
          <a:p>
            <a:pPr lvl="1" algn="just" eaLnBrk="1" hangingPunct="1"/>
            <a:r>
              <a:rPr lang="es-MX" sz="1200" dirty="0"/>
              <a:t>Intervención gubernamental en la economía</a:t>
            </a:r>
          </a:p>
          <a:p>
            <a:pPr lvl="1" algn="just" eaLnBrk="1" hangingPunct="1"/>
            <a:r>
              <a:rPr lang="es-MX" sz="1200" dirty="0"/>
              <a:t>Políticas macroeconómicas</a:t>
            </a:r>
          </a:p>
          <a:p>
            <a:pPr lvl="1" algn="just" eaLnBrk="1" hangingPunct="1"/>
            <a:r>
              <a:rPr lang="es-MX" sz="1200" dirty="0" err="1"/>
              <a:t>Etc</a:t>
            </a:r>
            <a:r>
              <a:rPr lang="es-MX" sz="1200" dirty="0"/>
              <a:t>… </a:t>
            </a:r>
            <a:r>
              <a:rPr lang="es-MX" sz="1200" dirty="0" err="1"/>
              <a:t>Etc</a:t>
            </a:r>
            <a:r>
              <a:rPr lang="es-MX" sz="1200" dirty="0"/>
              <a:t>…. </a:t>
            </a:r>
            <a:r>
              <a:rPr lang="es-MX" sz="1200" dirty="0" err="1"/>
              <a:t>Etc</a:t>
            </a:r>
            <a:endParaRPr lang="es-MX" sz="1200" dirty="0"/>
          </a:p>
          <a:p>
            <a:pPr algn="just" eaLnBrk="1" hangingPunct="1"/>
            <a:endParaRPr lang="es-MX" sz="1400" dirty="0"/>
          </a:p>
          <a:p>
            <a:pPr algn="just" eaLnBrk="1" hangingPunct="1"/>
            <a:r>
              <a:rPr lang="es-MX" sz="1400" dirty="0"/>
              <a:t>Finalmente debemos tomar en cuenta que nuestro objetivo es entender como se relacionan las diferentes variables macroeconómicas y comprender que significan los diferentes movimientos de las mismas. </a:t>
            </a:r>
          </a:p>
          <a:p>
            <a:pPr lvl="1" algn="just" eaLnBrk="1" hangingPunct="1"/>
            <a:endParaRPr lang="es-MX" sz="1200" dirty="0"/>
          </a:p>
          <a:p>
            <a:pPr lvl="1" algn="just" eaLnBrk="1" hangingPunct="1"/>
            <a:endParaRPr lang="es-MX" sz="1200" dirty="0"/>
          </a:p>
        </p:txBody>
      </p:sp>
      <p:sp>
        <p:nvSpPr>
          <p:cNvPr id="6147" name="5 Marcador de número de diapositiva"/>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DD4172AF-2624-43E9-9965-7D7FED8A44B9}" type="slidenum">
              <a:rPr lang="es-MX" smtClean="0"/>
              <a:pPr/>
              <a:t>2</a:t>
            </a:fld>
            <a:endParaRPr lang="es-MX"/>
          </a:p>
        </p:txBody>
      </p:sp>
      <p:sp>
        <p:nvSpPr>
          <p:cNvPr id="3074" name="Rectangle 2"/>
          <p:cNvSpPr>
            <a:spLocks noGrp="1" noChangeArrowheads="1"/>
          </p:cNvSpPr>
          <p:nvPr>
            <p:ph type="title"/>
          </p:nvPr>
        </p:nvSpPr>
        <p:spPr>
          <a:xfrm>
            <a:off x="1059153" y="332656"/>
            <a:ext cx="7355160" cy="561975"/>
          </a:xfrm>
        </p:spPr>
        <p:txBody>
          <a:bodyPr/>
          <a:lstStyle/>
          <a:p>
            <a:pPr algn="ctr" eaLnBrk="1" fontAlgn="auto" hangingPunct="1">
              <a:spcAft>
                <a:spcPts val="0"/>
              </a:spcAft>
              <a:defRPr/>
            </a:pPr>
            <a:r>
              <a:rPr lang="es-MX" sz="2800" b="1" i="1" dirty="0">
                <a:solidFill>
                  <a:schemeClr val="bg1"/>
                </a:solidFill>
              </a:rPr>
              <a:t>Conceptos</a:t>
            </a:r>
            <a:r>
              <a:rPr lang="es-MX" sz="2800" b="1" dirty="0">
                <a:solidFill>
                  <a:schemeClr val="bg1"/>
                </a:solidFill>
              </a:rPr>
              <a:t> macroeconómicos fundamentales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395288" y="1125538"/>
            <a:ext cx="8229600" cy="5472112"/>
          </a:xfrm>
        </p:spPr>
        <p:txBody>
          <a:bodyPr/>
          <a:lstStyle/>
          <a:p>
            <a:pPr eaLnBrk="1" hangingPunct="1">
              <a:lnSpc>
                <a:spcPct val="80000"/>
              </a:lnSpc>
            </a:pPr>
            <a:r>
              <a:rPr lang="es-MX" sz="1400" b="1"/>
              <a:t>La Inflación, el Crecimiento Económico y el Desempleo</a:t>
            </a:r>
            <a:r>
              <a:rPr lang="es-MX" sz="1400"/>
              <a:t> están relacionados a través del </a:t>
            </a:r>
            <a:r>
              <a:rPr lang="es-MX" sz="1400" b="1"/>
              <a:t>Ciclo Económico</a:t>
            </a:r>
            <a:r>
              <a:rPr lang="es-MX" sz="1400"/>
              <a:t> y por lo tanto es conveniente saber como se comportan entre si.</a:t>
            </a:r>
          </a:p>
          <a:p>
            <a:pPr eaLnBrk="1" hangingPunct="1">
              <a:lnSpc>
                <a:spcPct val="80000"/>
              </a:lnSpc>
            </a:pPr>
            <a:endParaRPr lang="es-MX" sz="1400"/>
          </a:p>
          <a:p>
            <a:pPr eaLnBrk="1" hangingPunct="1">
              <a:lnSpc>
                <a:spcPct val="80000"/>
              </a:lnSpc>
            </a:pPr>
            <a:r>
              <a:rPr lang="es-MX" sz="1400" b="1" i="1"/>
              <a:t>Crecimiento y Desempleo.   (Relación inversa pero no 1 a 1)</a:t>
            </a:r>
          </a:p>
          <a:p>
            <a:pPr lvl="1" eaLnBrk="1" hangingPunct="1">
              <a:lnSpc>
                <a:spcPct val="80000"/>
              </a:lnSpc>
            </a:pPr>
            <a:r>
              <a:rPr lang="es-MX" sz="1200"/>
              <a:t>Cuando el PIB tiene un crecimiento elevado entonces hay una disminución del desempleo, esto quiere decir, que existe una correlación inversa entre ambos aunque no es directamente proporcional ya que según La Ley de Okun por cada 2.5 puntos porcentuales que se mantenga la tasa de crecimiento del PIB real, durante un año, la Tasa de Desempleo disminuirá en un punto porcentual.</a:t>
            </a:r>
          </a:p>
          <a:p>
            <a:pPr eaLnBrk="1" hangingPunct="1">
              <a:lnSpc>
                <a:spcPct val="80000"/>
              </a:lnSpc>
            </a:pPr>
            <a:endParaRPr lang="es-MX" sz="1400"/>
          </a:p>
          <a:p>
            <a:pPr eaLnBrk="1" hangingPunct="1">
              <a:lnSpc>
                <a:spcPct val="80000"/>
              </a:lnSpc>
            </a:pPr>
            <a:r>
              <a:rPr lang="es-MX" sz="1400" b="1" i="1"/>
              <a:t>Demanda e Inflación</a:t>
            </a:r>
            <a:r>
              <a:rPr lang="es-MX" sz="1400"/>
              <a:t>.   (depende del nivel de empleo anterior)</a:t>
            </a:r>
          </a:p>
          <a:p>
            <a:pPr lvl="1" eaLnBrk="1" hangingPunct="1">
              <a:lnSpc>
                <a:spcPct val="80000"/>
              </a:lnSpc>
            </a:pPr>
            <a:r>
              <a:rPr lang="es-MX" sz="1200"/>
              <a:t>Los efectos de un incremento en la demanda dependen del nivel de empleo de la economía. Cuando se está en una fase de recesión y el desempleo es alto, un incremento en la demanda no provocará inflación; pero en otras circunstancias un incremento en la demanda agregada tenderá a generar inflación. Cabe mencionar que la inflación tiende a disminuir cuando existen periodos prolongados de baja demanda agregada.</a:t>
            </a:r>
          </a:p>
          <a:p>
            <a:pPr eaLnBrk="1" hangingPunct="1">
              <a:lnSpc>
                <a:spcPct val="80000"/>
              </a:lnSpc>
            </a:pPr>
            <a:endParaRPr lang="es-MX" sz="1400"/>
          </a:p>
          <a:p>
            <a:pPr eaLnBrk="1" hangingPunct="1">
              <a:lnSpc>
                <a:spcPct val="80000"/>
              </a:lnSpc>
            </a:pPr>
            <a:r>
              <a:rPr lang="es-MX" sz="1400" b="1" i="1"/>
              <a:t>Inflación y desempleo</a:t>
            </a:r>
            <a:r>
              <a:rPr lang="es-MX" sz="1400"/>
              <a:t>. (Relación inversa)  cuando aumenta la inflación se incrementa la oferta y </a:t>
            </a:r>
          </a:p>
          <a:p>
            <a:pPr eaLnBrk="1" hangingPunct="1">
              <a:lnSpc>
                <a:spcPct val="80000"/>
              </a:lnSpc>
            </a:pPr>
            <a:r>
              <a:rPr lang="es-MX" sz="1400"/>
              <a:t>                                       esto hace que aumente el empleo</a:t>
            </a:r>
          </a:p>
          <a:p>
            <a:pPr lvl="1" eaLnBrk="1" hangingPunct="1">
              <a:lnSpc>
                <a:spcPct val="80000"/>
              </a:lnSpc>
            </a:pPr>
            <a:r>
              <a:rPr lang="es-MX" sz="1200"/>
              <a:t>Estas dos variables tienen un comportamiento inverso, esto quiere decir que cuando sube una, baja la otra y viceversa.  En la teoría económica existe la curva de Phillips que describe una relación entre desempleo e inflación.  Según dicha curva, se logrará un desempleo menor a costa de una mayor inflación y por el contrario se reducirá la tasa de inflación a costa de un mayor desempleo.</a:t>
            </a:r>
          </a:p>
          <a:p>
            <a:pPr eaLnBrk="1" hangingPunct="1">
              <a:lnSpc>
                <a:spcPct val="80000"/>
              </a:lnSpc>
            </a:pPr>
            <a:endParaRPr lang="es-MX" sz="1400"/>
          </a:p>
          <a:p>
            <a:pPr eaLnBrk="1" hangingPunct="1">
              <a:lnSpc>
                <a:spcPct val="80000"/>
              </a:lnSpc>
            </a:pPr>
            <a:r>
              <a:rPr lang="es-MX" sz="1400" b="1" i="1"/>
              <a:t>Dinero e inflación.  (Relación positiva)</a:t>
            </a:r>
          </a:p>
          <a:p>
            <a:pPr lvl="1" eaLnBrk="1" hangingPunct="1">
              <a:lnSpc>
                <a:spcPct val="80000"/>
              </a:lnSpc>
            </a:pPr>
            <a:r>
              <a:rPr lang="es-MX" sz="1200"/>
              <a:t>Según la corriente monetarista, el dinero es la principal causa de inflación, esto es que existe una correlación positiva entre ambas variables, a mayor cantidad de dinero en la economía entonces habrá mayor inflación y viceversa. Esta relación tiene mucho que ver con la participación del gobierno en la economía de un país.</a:t>
            </a:r>
          </a:p>
          <a:p>
            <a:pPr eaLnBrk="1" hangingPunct="1">
              <a:lnSpc>
                <a:spcPct val="80000"/>
              </a:lnSpc>
            </a:pPr>
            <a:endParaRPr lang="es-MX" sz="1400"/>
          </a:p>
          <a:p>
            <a:pPr eaLnBrk="1" hangingPunct="1">
              <a:lnSpc>
                <a:spcPct val="80000"/>
              </a:lnSpc>
            </a:pPr>
            <a:endParaRPr lang="es-MX" sz="1400"/>
          </a:p>
          <a:p>
            <a:pPr eaLnBrk="1" hangingPunct="1">
              <a:lnSpc>
                <a:spcPct val="80000"/>
              </a:lnSpc>
            </a:pPr>
            <a:endParaRPr lang="es-MX" sz="1400"/>
          </a:p>
        </p:txBody>
      </p:sp>
      <p:sp>
        <p:nvSpPr>
          <p:cNvPr id="7171" name="5 Marcador de número de diapositiva"/>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98EFC75F-1BD1-44BF-A325-DFF81CAD4CF8}" type="slidenum">
              <a:rPr lang="es-MX" smtClean="0"/>
              <a:pPr/>
              <a:t>3</a:t>
            </a:fld>
            <a:endParaRPr lang="es-MX"/>
          </a:p>
        </p:txBody>
      </p:sp>
      <p:sp>
        <p:nvSpPr>
          <p:cNvPr id="4098" name="Rectangle 2"/>
          <p:cNvSpPr>
            <a:spLocks noGrp="1" noChangeArrowheads="1"/>
          </p:cNvSpPr>
          <p:nvPr>
            <p:ph type="title"/>
          </p:nvPr>
        </p:nvSpPr>
        <p:spPr>
          <a:xfrm>
            <a:off x="980715" y="418183"/>
            <a:ext cx="7182569" cy="490537"/>
          </a:xfrm>
        </p:spPr>
        <p:txBody>
          <a:bodyPr/>
          <a:lstStyle/>
          <a:p>
            <a:pPr algn="ctr" eaLnBrk="1" fontAlgn="auto" hangingPunct="1">
              <a:spcAft>
                <a:spcPts val="0"/>
              </a:spcAft>
              <a:defRPr/>
            </a:pPr>
            <a:r>
              <a:rPr lang="es-MX" sz="2600" b="1" i="1" dirty="0">
                <a:solidFill>
                  <a:schemeClr val="bg1"/>
                </a:solidFill>
              </a:rPr>
              <a:t>Relaciones entre las variables macroeconómicas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395288" y="1125538"/>
            <a:ext cx="8497887" cy="5327650"/>
          </a:xfrm>
        </p:spPr>
        <p:txBody>
          <a:bodyPr/>
          <a:lstStyle/>
          <a:p>
            <a:pPr eaLnBrk="1" hangingPunct="1">
              <a:lnSpc>
                <a:spcPct val="80000"/>
              </a:lnSpc>
            </a:pPr>
            <a:endParaRPr lang="es-MX" sz="1800"/>
          </a:p>
          <a:p>
            <a:pPr eaLnBrk="1" hangingPunct="1">
              <a:lnSpc>
                <a:spcPct val="80000"/>
              </a:lnSpc>
            </a:pPr>
            <a:r>
              <a:rPr lang="es-MX" sz="1800"/>
              <a:t>Baja tasa de Inflación (comparable con la de sus principales socios comerciales)</a:t>
            </a:r>
          </a:p>
          <a:p>
            <a:pPr eaLnBrk="1" hangingPunct="1">
              <a:lnSpc>
                <a:spcPct val="80000"/>
              </a:lnSpc>
            </a:pPr>
            <a:endParaRPr lang="es-MX" sz="1800"/>
          </a:p>
          <a:p>
            <a:pPr eaLnBrk="1" hangingPunct="1">
              <a:lnSpc>
                <a:spcPct val="80000"/>
              </a:lnSpc>
            </a:pPr>
            <a:r>
              <a:rPr lang="es-MX" sz="1800"/>
              <a:t>Política de Gasto Publico sana (sin déficit o menor al 1% del PIB.)</a:t>
            </a:r>
          </a:p>
          <a:p>
            <a:pPr eaLnBrk="1" hangingPunct="1">
              <a:lnSpc>
                <a:spcPct val="80000"/>
              </a:lnSpc>
            </a:pPr>
            <a:endParaRPr lang="es-MX" sz="1800"/>
          </a:p>
          <a:p>
            <a:pPr eaLnBrk="1" hangingPunct="1">
              <a:lnSpc>
                <a:spcPct val="80000"/>
              </a:lnSpc>
            </a:pPr>
            <a:r>
              <a:rPr lang="es-MX" sz="1800"/>
              <a:t>Balanza Comercial superavitaria (Exportaciones mayor a Importaciones)</a:t>
            </a:r>
          </a:p>
          <a:p>
            <a:pPr eaLnBrk="1" hangingPunct="1">
              <a:lnSpc>
                <a:spcPct val="80000"/>
              </a:lnSpc>
            </a:pPr>
            <a:endParaRPr lang="es-MX" sz="1800"/>
          </a:p>
          <a:p>
            <a:pPr eaLnBrk="1" hangingPunct="1">
              <a:lnSpc>
                <a:spcPct val="80000"/>
              </a:lnSpc>
            </a:pPr>
            <a:r>
              <a:rPr lang="es-MX" sz="1800"/>
              <a:t>Baja tasa de interés para fomentar la inversión y de esta forma lograr un crecimiento de la producción en la economía.</a:t>
            </a:r>
          </a:p>
          <a:p>
            <a:pPr eaLnBrk="1" hangingPunct="1">
              <a:lnSpc>
                <a:spcPct val="80000"/>
              </a:lnSpc>
            </a:pPr>
            <a:endParaRPr lang="es-MX" sz="1800"/>
          </a:p>
          <a:p>
            <a:pPr eaLnBrk="1" hangingPunct="1">
              <a:lnSpc>
                <a:spcPct val="80000"/>
              </a:lnSpc>
            </a:pPr>
            <a:r>
              <a:rPr lang="es-MX" sz="1800"/>
              <a:t>Crecimiento Económico sostenido acompañado de Desarrollo Económico</a:t>
            </a:r>
          </a:p>
          <a:p>
            <a:pPr eaLnBrk="1" hangingPunct="1">
              <a:lnSpc>
                <a:spcPct val="80000"/>
              </a:lnSpc>
            </a:pPr>
            <a:endParaRPr lang="es-MX" sz="1800"/>
          </a:p>
          <a:p>
            <a:pPr eaLnBrk="1" hangingPunct="1">
              <a:lnSpc>
                <a:spcPct val="80000"/>
              </a:lnSpc>
            </a:pPr>
            <a:r>
              <a:rPr lang="es-MX" sz="1800"/>
              <a:t>Baja tasa de Desempleo</a:t>
            </a:r>
          </a:p>
          <a:p>
            <a:pPr eaLnBrk="1" hangingPunct="1">
              <a:lnSpc>
                <a:spcPct val="80000"/>
              </a:lnSpc>
            </a:pPr>
            <a:endParaRPr lang="es-MX" sz="1800"/>
          </a:p>
          <a:p>
            <a:pPr eaLnBrk="1" hangingPunct="1">
              <a:lnSpc>
                <a:spcPct val="80000"/>
              </a:lnSpc>
            </a:pPr>
            <a:r>
              <a:rPr lang="es-MX" sz="1800"/>
              <a:t>Tipo de cambio estable</a:t>
            </a:r>
          </a:p>
          <a:p>
            <a:pPr eaLnBrk="1" hangingPunct="1">
              <a:lnSpc>
                <a:spcPct val="80000"/>
              </a:lnSpc>
            </a:pPr>
            <a:endParaRPr lang="es-MX" sz="1800"/>
          </a:p>
          <a:p>
            <a:pPr eaLnBrk="1" hangingPunct="1">
              <a:lnSpc>
                <a:spcPct val="80000"/>
              </a:lnSpc>
            </a:pPr>
            <a:r>
              <a:rPr lang="es-MX" sz="1800"/>
              <a:t>Buena distribución del ingreso</a:t>
            </a:r>
          </a:p>
          <a:p>
            <a:pPr eaLnBrk="1" hangingPunct="1">
              <a:lnSpc>
                <a:spcPct val="80000"/>
              </a:lnSpc>
            </a:pPr>
            <a:endParaRPr lang="es-MX" sz="1800"/>
          </a:p>
        </p:txBody>
      </p:sp>
      <p:sp>
        <p:nvSpPr>
          <p:cNvPr id="8195" name="5 Marcador de número de diapositiva"/>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76B1226C-E699-4679-AFF7-3B00E0DB1EA2}" type="slidenum">
              <a:rPr lang="es-MX" smtClean="0"/>
              <a:pPr/>
              <a:t>4</a:t>
            </a:fld>
            <a:endParaRPr lang="es-MX"/>
          </a:p>
        </p:txBody>
      </p:sp>
      <p:sp>
        <p:nvSpPr>
          <p:cNvPr id="5122" name="Rectangle 2"/>
          <p:cNvSpPr>
            <a:spLocks noGrp="1" noChangeArrowheads="1"/>
          </p:cNvSpPr>
          <p:nvPr>
            <p:ph type="title"/>
          </p:nvPr>
        </p:nvSpPr>
        <p:spPr>
          <a:xfrm>
            <a:off x="468313" y="404664"/>
            <a:ext cx="8229600" cy="576858"/>
          </a:xfrm>
        </p:spPr>
        <p:txBody>
          <a:bodyPr/>
          <a:lstStyle/>
          <a:p>
            <a:pPr algn="ctr" eaLnBrk="1" fontAlgn="auto" hangingPunct="1">
              <a:spcAft>
                <a:spcPts val="0"/>
              </a:spcAft>
              <a:defRPr/>
            </a:pPr>
            <a:r>
              <a:rPr lang="es-MX" sz="2600" b="1" i="1">
                <a:solidFill>
                  <a:schemeClr val="bg1"/>
                </a:solidFill>
              </a:rPr>
              <a:t>Aspectos Macroeconómicos deseables en un país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79388" y="2060575"/>
            <a:ext cx="8713787" cy="4310063"/>
          </a:xfrm>
        </p:spPr>
        <p:txBody>
          <a:bodyPr>
            <a:normAutofit fontScale="92500" lnSpcReduction="20000"/>
          </a:bodyPr>
          <a:lstStyle/>
          <a:p>
            <a:pPr marL="274320" indent="-274320" algn="just" eaLnBrk="1" fontAlgn="auto" hangingPunct="1">
              <a:lnSpc>
                <a:spcPct val="90000"/>
              </a:lnSpc>
              <a:spcAft>
                <a:spcPts val="0"/>
              </a:spcAft>
              <a:buFont typeface="Wingdings 2"/>
              <a:buChar char=""/>
              <a:defRPr/>
            </a:pPr>
            <a:endParaRPr lang="es-MX" sz="1400" dirty="0">
              <a:latin typeface="Arial Unicode MS" pitchFamily="34" charset="-128"/>
              <a:ea typeface="Arial Unicode MS" pitchFamily="34" charset="-128"/>
              <a:cs typeface="Arial Unicode MS" pitchFamily="34" charset="-128"/>
            </a:endParaRPr>
          </a:p>
          <a:p>
            <a:pPr marL="274320" indent="-274320" algn="just" eaLnBrk="1" fontAlgn="auto" hangingPunct="1">
              <a:lnSpc>
                <a:spcPct val="90000"/>
              </a:lnSpc>
              <a:spcAft>
                <a:spcPts val="0"/>
              </a:spcAft>
              <a:buFont typeface="Wingdings 2"/>
              <a:buChar char=""/>
              <a:defRPr/>
            </a:pPr>
            <a:r>
              <a:rPr lang="es-MX" sz="1400" dirty="0">
                <a:latin typeface="Arial Unicode MS" pitchFamily="34" charset="-128"/>
                <a:ea typeface="Arial Unicode MS" pitchFamily="34" charset="-128"/>
                <a:cs typeface="Arial Unicode MS" pitchFamily="34" charset="-128"/>
              </a:rPr>
              <a:t>1.- Ha sido el azote de las economías atrasadas. Ojo, no buscamos eliminar la inflación ya que podríamos caer en afectar la producción y los empresarios podrían perder alicientes para seguir produciendo y si a eso le sumamos incrementar salarios entonces tendríamos una bomba de tiempo en nuestras manos. Hay que buscar que nuestra inflación sea menor o igual que la de nuestros principales socios comerciales (principalmente Estados Unidos). Con esto frenaríamos la salida de divisas así como la entrada indiscriminada de las mismas.</a:t>
            </a:r>
          </a:p>
          <a:p>
            <a:pPr marL="274320" indent="-274320" algn="just" eaLnBrk="1" fontAlgn="auto" hangingPunct="1">
              <a:lnSpc>
                <a:spcPct val="90000"/>
              </a:lnSpc>
              <a:spcAft>
                <a:spcPts val="0"/>
              </a:spcAft>
              <a:buFont typeface="Wingdings 2"/>
              <a:buChar char=""/>
              <a:defRPr/>
            </a:pPr>
            <a:endParaRPr lang="es-MX" sz="1400" dirty="0">
              <a:latin typeface="Arial Unicode MS" pitchFamily="34" charset="-128"/>
              <a:ea typeface="Arial Unicode MS" pitchFamily="34" charset="-128"/>
              <a:cs typeface="Arial Unicode MS" pitchFamily="34" charset="-128"/>
            </a:endParaRPr>
          </a:p>
          <a:p>
            <a:pPr marL="274320" indent="-274320" algn="just" eaLnBrk="1" fontAlgn="auto" hangingPunct="1">
              <a:lnSpc>
                <a:spcPct val="90000"/>
              </a:lnSpc>
              <a:spcAft>
                <a:spcPts val="0"/>
              </a:spcAft>
              <a:buFont typeface="Wingdings 2"/>
              <a:buChar char=""/>
              <a:defRPr/>
            </a:pPr>
            <a:r>
              <a:rPr lang="es-MX" sz="1400" dirty="0">
                <a:latin typeface="Arial Unicode MS" pitchFamily="34" charset="-128"/>
                <a:ea typeface="Arial Unicode MS" pitchFamily="34" charset="-128"/>
                <a:cs typeface="Arial Unicode MS" pitchFamily="34" charset="-128"/>
              </a:rPr>
              <a:t>2.- La tasa de crecimiento de la producción se mide por la tasa de crecimiento del PIB. El objetivo de toda economía es crecer por arriba del año anterior. A mayor tasa de crecimiento del PIB entonces será mayor la cantidad de bienes y servicios disponibles para la población y esto provoca un incremento en el empleo que es una de los objetivos más importantes de cualquier economía. En este indicador buscamos que se de el Crecimiento Económico hasta llegar a convertirse en Desarrollo Económico. (ver cuadro anexo).</a:t>
            </a:r>
          </a:p>
          <a:p>
            <a:pPr marL="274320" indent="-274320" algn="just" eaLnBrk="1" fontAlgn="auto" hangingPunct="1">
              <a:lnSpc>
                <a:spcPct val="90000"/>
              </a:lnSpc>
              <a:spcAft>
                <a:spcPts val="0"/>
              </a:spcAft>
              <a:buFont typeface="Wingdings 2"/>
              <a:buChar char=""/>
              <a:defRPr/>
            </a:pPr>
            <a:endParaRPr lang="es-MX" sz="1400" dirty="0">
              <a:latin typeface="Arial Unicode MS" pitchFamily="34" charset="-128"/>
              <a:ea typeface="Arial Unicode MS" pitchFamily="34" charset="-128"/>
              <a:cs typeface="Arial Unicode MS" pitchFamily="34" charset="-128"/>
            </a:endParaRPr>
          </a:p>
          <a:p>
            <a:pPr marL="274320" indent="-274320" algn="just" eaLnBrk="1" fontAlgn="auto" hangingPunct="1">
              <a:lnSpc>
                <a:spcPct val="90000"/>
              </a:lnSpc>
              <a:spcAft>
                <a:spcPts val="0"/>
              </a:spcAft>
              <a:buFont typeface="Wingdings 2"/>
              <a:buChar char=""/>
              <a:defRPr/>
            </a:pPr>
            <a:r>
              <a:rPr lang="es-MX" sz="1400" dirty="0">
                <a:latin typeface="Arial Unicode MS" pitchFamily="34" charset="-128"/>
                <a:ea typeface="Arial Unicode MS" pitchFamily="34" charset="-128"/>
                <a:cs typeface="Arial Unicode MS" pitchFamily="34" charset="-128"/>
              </a:rPr>
              <a:t>3.- En cuanto al desempleo, las tasas elevadas constituyen un problema muy importante por sus repercusiones sociales. Un excesivo desempleo significa que la economía está operando debajo de su potencial. En USA se dice que si el desempleo esta entre el 4.5 – 5.5% entonces la economía se encuentra técnicamente en Pleno Empleo. Hay que recordar que existe la economía Informal y/o Subterránea y la ilegal (mercado negro).</a:t>
            </a:r>
          </a:p>
          <a:p>
            <a:pPr marL="274320" indent="-274320" algn="just" eaLnBrk="1" fontAlgn="auto" hangingPunct="1">
              <a:lnSpc>
                <a:spcPct val="90000"/>
              </a:lnSpc>
              <a:spcAft>
                <a:spcPts val="0"/>
              </a:spcAft>
              <a:buFont typeface="Wingdings 2"/>
              <a:buChar char=""/>
              <a:defRPr/>
            </a:pPr>
            <a:endParaRPr lang="es-MX" sz="1400" dirty="0">
              <a:latin typeface="Arial Unicode MS" pitchFamily="34" charset="-128"/>
              <a:ea typeface="Arial Unicode MS" pitchFamily="34" charset="-128"/>
              <a:cs typeface="Arial Unicode MS" pitchFamily="34" charset="-128"/>
            </a:endParaRPr>
          </a:p>
          <a:p>
            <a:pPr marL="548640" lvl="1" indent="-274320" algn="just" eaLnBrk="1" fontAlgn="auto" hangingPunct="1">
              <a:lnSpc>
                <a:spcPct val="90000"/>
              </a:lnSpc>
              <a:spcAft>
                <a:spcPts val="0"/>
              </a:spcAft>
              <a:buClr>
                <a:schemeClr val="accent2">
                  <a:shade val="75000"/>
                </a:schemeClr>
              </a:buClr>
              <a:buFont typeface="Wingdings"/>
              <a:buChar char=""/>
              <a:defRPr/>
            </a:pPr>
            <a:r>
              <a:rPr lang="es-MX" sz="1500" b="1" i="1" dirty="0">
                <a:solidFill>
                  <a:schemeClr val="bg1"/>
                </a:solidFill>
                <a:latin typeface="Arial Unicode MS" pitchFamily="34" charset="-128"/>
                <a:ea typeface="Arial Unicode MS" pitchFamily="34" charset="-128"/>
                <a:cs typeface="Arial Unicode MS" pitchFamily="34" charset="-128"/>
              </a:rPr>
              <a:t>Que genera desempleo?</a:t>
            </a:r>
          </a:p>
          <a:p>
            <a:pPr marL="548640" lvl="1" indent="-274320" algn="just" eaLnBrk="1" fontAlgn="auto" hangingPunct="1">
              <a:lnSpc>
                <a:spcPct val="90000"/>
              </a:lnSpc>
              <a:spcAft>
                <a:spcPts val="0"/>
              </a:spcAft>
              <a:buClr>
                <a:schemeClr val="accent2">
                  <a:shade val="75000"/>
                </a:schemeClr>
              </a:buClr>
              <a:buFont typeface="Wingdings"/>
              <a:buChar char=""/>
              <a:defRPr/>
            </a:pPr>
            <a:endParaRPr lang="es-MX" sz="1200" dirty="0">
              <a:latin typeface="Arial Unicode MS" pitchFamily="34" charset="-128"/>
              <a:ea typeface="Arial Unicode MS" pitchFamily="34" charset="-128"/>
              <a:cs typeface="Arial Unicode MS" pitchFamily="34" charset="-128"/>
            </a:endParaRPr>
          </a:p>
          <a:p>
            <a:pPr marL="822960" lvl="2" algn="just" eaLnBrk="1" fontAlgn="auto" hangingPunct="1">
              <a:lnSpc>
                <a:spcPct val="90000"/>
              </a:lnSpc>
              <a:spcAft>
                <a:spcPts val="0"/>
              </a:spcAft>
              <a:buClr>
                <a:schemeClr val="accent3"/>
              </a:buClr>
              <a:buFont typeface="Wingdings 2"/>
              <a:buChar char=""/>
              <a:defRPr/>
            </a:pPr>
            <a:r>
              <a:rPr lang="es-MX" sz="1300" dirty="0">
                <a:latin typeface="Arial Unicode MS" pitchFamily="34" charset="-128"/>
                <a:ea typeface="Arial Unicode MS" pitchFamily="34" charset="-128"/>
                <a:cs typeface="Arial Unicode MS" pitchFamily="34" charset="-128"/>
              </a:rPr>
              <a:t>- Baja demanda, desempleo tecnológico producto de nuevas y más avanzadas tecnologías. Bajo nivel de inversión (si no existe un nivel adecuado de Inversión entonces el crecimiento de la población puede ser mayor y a mediano plazo habrá desempleo). Desempleo Estructural, esto es producto de falta de capacitación o de no prever claramente la demanda futura (hacia donde se esta moviendo la economía!!!).</a:t>
            </a:r>
          </a:p>
          <a:p>
            <a:pPr marL="822960" lvl="2" algn="just" eaLnBrk="1" fontAlgn="auto" hangingPunct="1">
              <a:lnSpc>
                <a:spcPct val="90000"/>
              </a:lnSpc>
              <a:spcAft>
                <a:spcPts val="0"/>
              </a:spcAft>
              <a:buClr>
                <a:schemeClr val="accent3"/>
              </a:buClr>
              <a:buFont typeface="Wingdings 2"/>
              <a:buChar char=""/>
              <a:defRPr/>
            </a:pPr>
            <a:endParaRPr lang="es-MX" sz="1200" dirty="0">
              <a:latin typeface="Arial Unicode MS" pitchFamily="34" charset="-128"/>
              <a:ea typeface="Arial Unicode MS" pitchFamily="34" charset="-128"/>
              <a:cs typeface="Arial Unicode MS" pitchFamily="34" charset="-128"/>
            </a:endParaRPr>
          </a:p>
          <a:p>
            <a:pPr marL="274320" indent="-274320" algn="just" eaLnBrk="1" fontAlgn="auto" hangingPunct="1">
              <a:lnSpc>
                <a:spcPct val="90000"/>
              </a:lnSpc>
              <a:spcAft>
                <a:spcPts val="0"/>
              </a:spcAft>
              <a:buFont typeface="Wingdings 2"/>
              <a:buChar char=""/>
              <a:defRPr/>
            </a:pPr>
            <a:endParaRPr lang="es-MX" sz="1200" dirty="0">
              <a:latin typeface="Arial Unicode MS" pitchFamily="34" charset="-128"/>
              <a:ea typeface="Arial Unicode MS" pitchFamily="34" charset="-128"/>
              <a:cs typeface="Arial Unicode MS" pitchFamily="34" charset="-128"/>
            </a:endParaRPr>
          </a:p>
          <a:p>
            <a:pPr marL="274320" indent="-274320" algn="just" eaLnBrk="1" fontAlgn="auto" hangingPunct="1">
              <a:lnSpc>
                <a:spcPct val="90000"/>
              </a:lnSpc>
              <a:spcAft>
                <a:spcPts val="0"/>
              </a:spcAft>
              <a:buFont typeface="Wingdings 2"/>
              <a:buChar char=""/>
              <a:defRPr/>
            </a:pPr>
            <a:endParaRPr lang="es-MX" sz="1400" dirty="0">
              <a:latin typeface="Arial Unicode MS" pitchFamily="34" charset="-128"/>
              <a:ea typeface="Arial Unicode MS" pitchFamily="34" charset="-128"/>
              <a:cs typeface="Arial Unicode MS" pitchFamily="34" charset="-128"/>
            </a:endParaRPr>
          </a:p>
        </p:txBody>
      </p:sp>
      <p:sp>
        <p:nvSpPr>
          <p:cNvPr id="9219" name="5 Marcador de número de diapositiva"/>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098D6929-D672-45B7-9C4E-0B0D23D7ECE9}" type="slidenum">
              <a:rPr lang="es-MX" smtClean="0"/>
              <a:pPr/>
              <a:t>5</a:t>
            </a:fld>
            <a:endParaRPr lang="es-MX"/>
          </a:p>
        </p:txBody>
      </p:sp>
      <p:sp>
        <p:nvSpPr>
          <p:cNvPr id="6146" name="Rectangle 2"/>
          <p:cNvSpPr>
            <a:spLocks noGrp="1" noChangeArrowheads="1"/>
          </p:cNvSpPr>
          <p:nvPr>
            <p:ph type="title"/>
          </p:nvPr>
        </p:nvSpPr>
        <p:spPr>
          <a:xfrm>
            <a:off x="1022598" y="313184"/>
            <a:ext cx="7221810" cy="1603648"/>
          </a:xfrm>
        </p:spPr>
        <p:txBody>
          <a:bodyPr>
            <a:normAutofit fontScale="90000"/>
          </a:bodyPr>
          <a:lstStyle/>
          <a:p>
            <a:pPr eaLnBrk="1" fontAlgn="auto" hangingPunct="1">
              <a:spcAft>
                <a:spcPts val="0"/>
              </a:spcAft>
              <a:defRPr/>
            </a:pPr>
            <a:r>
              <a:rPr lang="es-MX" sz="2700" b="1" i="1" dirty="0">
                <a:solidFill>
                  <a:schemeClr val="bg1"/>
                </a:solidFill>
                <a:latin typeface="Baskerville Old Face" pitchFamily="18" charset="0"/>
              </a:rPr>
              <a:t>                     Indicadores de la evolución Macroeconómica</a:t>
            </a:r>
            <a:br>
              <a:rPr lang="es-MX" sz="2400" b="1" dirty="0"/>
            </a:br>
            <a:r>
              <a:rPr lang="es-MX" sz="2800" b="1" dirty="0"/>
              <a:t>	</a:t>
            </a:r>
            <a:r>
              <a:rPr lang="es-MX" sz="1800" b="1" i="1" dirty="0">
                <a:solidFill>
                  <a:schemeClr val="bg1"/>
                </a:solidFill>
              </a:rPr>
              <a:t>1 - Tasa de Inflación </a:t>
            </a:r>
            <a:br>
              <a:rPr lang="es-MX" sz="1800" b="1" i="1" dirty="0">
                <a:solidFill>
                  <a:schemeClr val="bg1"/>
                </a:solidFill>
              </a:rPr>
            </a:br>
            <a:r>
              <a:rPr lang="es-MX" sz="1800" b="1" i="1" dirty="0">
                <a:solidFill>
                  <a:schemeClr val="bg1"/>
                </a:solidFill>
              </a:rPr>
              <a:t>	2 - Tasa de crecimiento de la producción</a:t>
            </a:r>
            <a:br>
              <a:rPr lang="es-MX" sz="1800" b="1" i="1" dirty="0">
                <a:solidFill>
                  <a:schemeClr val="bg1"/>
                </a:solidFill>
              </a:rPr>
            </a:br>
            <a:r>
              <a:rPr lang="es-MX" sz="1800" b="1" i="1" dirty="0">
                <a:solidFill>
                  <a:schemeClr val="bg1"/>
                </a:solidFill>
              </a:rPr>
              <a:t>	3 - Tasa de Desempleo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Marcador de contenido"/>
          <p:cNvSpPr>
            <a:spLocks noGrp="1"/>
          </p:cNvSpPr>
          <p:nvPr>
            <p:ph idx="1"/>
          </p:nvPr>
        </p:nvSpPr>
        <p:spPr>
          <a:xfrm>
            <a:off x="323850" y="981075"/>
            <a:ext cx="71438" cy="71438"/>
          </a:xfrm>
        </p:spPr>
        <p:txBody>
          <a:bodyPr>
            <a:normAutofit fontScale="25000" lnSpcReduction="20000"/>
          </a:bodyPr>
          <a:lstStyle/>
          <a:p>
            <a:pPr marL="274320" indent="-274320" eaLnBrk="1" fontAlgn="auto" hangingPunct="1">
              <a:spcAft>
                <a:spcPts val="0"/>
              </a:spcAft>
              <a:buFont typeface="Wingdings 2"/>
              <a:buChar char=""/>
              <a:defRPr/>
            </a:pPr>
            <a:r>
              <a:rPr lang="es-MX" sz="800" dirty="0"/>
              <a:t>.</a:t>
            </a:r>
          </a:p>
        </p:txBody>
      </p:sp>
      <p:sp>
        <p:nvSpPr>
          <p:cNvPr id="10243" name="5 Marcador de número de diapositiva"/>
          <p:cNvSpPr>
            <a:spLocks noGrp="1"/>
          </p:cNvSpPr>
          <p:nvPr>
            <p:ph type="sldNum" sz="quarter" idx="12"/>
          </p:nvPr>
        </p:nvSpPr>
        <p:spPr bwMode="auto">
          <a:xfrm>
            <a:off x="4362450" y="1179513"/>
            <a:ext cx="457200" cy="441325"/>
          </a:xfrm>
          <a:noFill/>
          <a:ln>
            <a:miter lim="800000"/>
            <a:headEnd/>
            <a:tailEnd/>
          </a:ln>
        </p:spPr>
        <p:txBody>
          <a:bodyPr wrap="square" numCol="1" compatLnSpc="1">
            <a:prstTxWarp prst="textNoShape">
              <a:avLst/>
            </a:prstTxWarp>
          </a:bodyPr>
          <a:lstStyle/>
          <a:p>
            <a:fld id="{50E3C6F4-78D5-4A7A-A526-3800406F6D23}" type="slidenum">
              <a:rPr lang="es-MX" smtClean="0"/>
              <a:pPr/>
              <a:t>6</a:t>
            </a:fld>
            <a:endParaRPr lang="es-MX"/>
          </a:p>
        </p:txBody>
      </p:sp>
      <p:sp>
        <p:nvSpPr>
          <p:cNvPr id="7170" name="Rectangle 2"/>
          <p:cNvSpPr>
            <a:spLocks noGrp="1" noChangeArrowheads="1"/>
          </p:cNvSpPr>
          <p:nvPr>
            <p:ph type="title"/>
          </p:nvPr>
        </p:nvSpPr>
        <p:spPr>
          <a:xfrm>
            <a:off x="827088" y="446087"/>
            <a:ext cx="7705725" cy="534987"/>
          </a:xfrm>
        </p:spPr>
        <p:txBody>
          <a:bodyPr/>
          <a:lstStyle/>
          <a:p>
            <a:pPr eaLnBrk="1" fontAlgn="auto" hangingPunct="1">
              <a:spcAft>
                <a:spcPts val="0"/>
              </a:spcAft>
              <a:defRPr/>
            </a:pPr>
            <a:r>
              <a:rPr lang="es-MX" sz="2400" b="1" i="1" dirty="0">
                <a:solidFill>
                  <a:schemeClr val="bg1"/>
                </a:solidFill>
              </a:rPr>
              <a:t>Indicadores de la evolución Macroeconómica</a:t>
            </a:r>
            <a:r>
              <a:rPr lang="es-MX" sz="2800" b="1" i="1" dirty="0">
                <a:solidFill>
                  <a:schemeClr val="bg1"/>
                </a:solidFill>
              </a:rPr>
              <a:t> </a:t>
            </a:r>
            <a:r>
              <a:rPr lang="es-MX" sz="1800" b="1" i="1" dirty="0">
                <a:solidFill>
                  <a:schemeClr val="bg1"/>
                </a:solidFill>
              </a:rPr>
              <a:t>Continuación.</a:t>
            </a:r>
          </a:p>
        </p:txBody>
      </p:sp>
      <p:sp>
        <p:nvSpPr>
          <p:cNvPr id="10245" name="AutoShape 6"/>
          <p:cNvSpPr>
            <a:spLocks noChangeArrowheads="1"/>
          </p:cNvSpPr>
          <p:nvPr/>
        </p:nvSpPr>
        <p:spPr bwMode="auto">
          <a:xfrm>
            <a:off x="2627313" y="1852613"/>
            <a:ext cx="1079500" cy="649287"/>
          </a:xfrm>
          <a:custGeom>
            <a:avLst/>
            <a:gdLst>
              <a:gd name="T0" fmla="*/ 2022188236 w 21600"/>
              <a:gd name="T1" fmla="*/ 0 h 21600"/>
              <a:gd name="T2" fmla="*/ 0 w 21600"/>
              <a:gd name="T3" fmla="*/ 293341388 h 21600"/>
              <a:gd name="T4" fmla="*/ 2022188236 w 21600"/>
              <a:gd name="T5" fmla="*/ 586681814 h 21600"/>
              <a:gd name="T6" fmla="*/ 2147483647 w 21600"/>
              <a:gd name="T7" fmla="*/ 2933413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00"/>
          </a:solidFill>
          <a:ln w="9525">
            <a:solidFill>
              <a:schemeClr val="tx1"/>
            </a:solidFill>
            <a:miter lim="800000"/>
            <a:headEnd/>
            <a:tailEnd/>
          </a:ln>
        </p:spPr>
        <p:txBody>
          <a:bodyPr wrap="none" anchor="ctr"/>
          <a:lstStyle/>
          <a:p>
            <a:endParaRPr lang="es-MX"/>
          </a:p>
        </p:txBody>
      </p:sp>
      <p:sp>
        <p:nvSpPr>
          <p:cNvPr id="10246" name="Rectangle 7"/>
          <p:cNvSpPr>
            <a:spLocks noChangeArrowheads="1"/>
          </p:cNvSpPr>
          <p:nvPr/>
        </p:nvSpPr>
        <p:spPr bwMode="auto">
          <a:xfrm>
            <a:off x="3779838" y="1420813"/>
            <a:ext cx="1871662" cy="1223962"/>
          </a:xfrm>
          <a:prstGeom prst="rect">
            <a:avLst/>
          </a:prstGeom>
          <a:solidFill>
            <a:schemeClr val="accent1"/>
          </a:solidFill>
          <a:ln w="9525">
            <a:solidFill>
              <a:schemeClr val="tx1"/>
            </a:solidFill>
            <a:miter lim="800000"/>
            <a:headEnd/>
            <a:tailEnd/>
          </a:ln>
        </p:spPr>
        <p:txBody>
          <a:bodyPr wrap="none" anchor="ctr"/>
          <a:lstStyle/>
          <a:p>
            <a:pPr algn="ctr"/>
            <a:r>
              <a:rPr lang="es-MX" sz="2400"/>
              <a:t>Crecimiento</a:t>
            </a:r>
          </a:p>
          <a:p>
            <a:pPr algn="ctr"/>
            <a:r>
              <a:rPr lang="es-MX" sz="2400"/>
              <a:t>Económico</a:t>
            </a:r>
          </a:p>
        </p:txBody>
      </p:sp>
      <p:sp>
        <p:nvSpPr>
          <p:cNvPr id="10247" name="AutoShape 9"/>
          <p:cNvSpPr>
            <a:spLocks noChangeArrowheads="1"/>
          </p:cNvSpPr>
          <p:nvPr/>
        </p:nvSpPr>
        <p:spPr bwMode="auto">
          <a:xfrm>
            <a:off x="5724525" y="1852613"/>
            <a:ext cx="1079500" cy="649287"/>
          </a:xfrm>
          <a:custGeom>
            <a:avLst/>
            <a:gdLst>
              <a:gd name="T0" fmla="*/ 2022188236 w 21600"/>
              <a:gd name="T1" fmla="*/ 0 h 21600"/>
              <a:gd name="T2" fmla="*/ 0 w 21600"/>
              <a:gd name="T3" fmla="*/ 293341388 h 21600"/>
              <a:gd name="T4" fmla="*/ 2022188236 w 21600"/>
              <a:gd name="T5" fmla="*/ 586681814 h 21600"/>
              <a:gd name="T6" fmla="*/ 2147483647 w 21600"/>
              <a:gd name="T7" fmla="*/ 2933413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00"/>
          </a:solidFill>
          <a:ln w="9525">
            <a:solidFill>
              <a:schemeClr val="tx1"/>
            </a:solidFill>
            <a:miter lim="800000"/>
            <a:headEnd/>
            <a:tailEnd/>
          </a:ln>
        </p:spPr>
        <p:txBody>
          <a:bodyPr wrap="none" anchor="ctr"/>
          <a:lstStyle/>
          <a:p>
            <a:endParaRPr lang="es-MX"/>
          </a:p>
        </p:txBody>
      </p:sp>
      <p:sp>
        <p:nvSpPr>
          <p:cNvPr id="10248" name="Rectangle 10"/>
          <p:cNvSpPr>
            <a:spLocks noChangeArrowheads="1"/>
          </p:cNvSpPr>
          <p:nvPr/>
        </p:nvSpPr>
        <p:spPr bwMode="auto">
          <a:xfrm>
            <a:off x="6948488" y="1420813"/>
            <a:ext cx="1871662" cy="1223962"/>
          </a:xfrm>
          <a:prstGeom prst="rect">
            <a:avLst/>
          </a:prstGeom>
          <a:solidFill>
            <a:schemeClr val="accent1"/>
          </a:solidFill>
          <a:ln w="9525">
            <a:solidFill>
              <a:schemeClr val="tx1"/>
            </a:solidFill>
            <a:miter lim="800000"/>
            <a:headEnd/>
            <a:tailEnd/>
          </a:ln>
        </p:spPr>
        <p:txBody>
          <a:bodyPr wrap="none" anchor="ctr"/>
          <a:lstStyle/>
          <a:p>
            <a:pPr algn="ctr"/>
            <a:r>
              <a:rPr lang="es-MX" sz="2400"/>
              <a:t>Desarrollo</a:t>
            </a:r>
          </a:p>
          <a:p>
            <a:pPr algn="ctr"/>
            <a:r>
              <a:rPr lang="es-MX" sz="2400"/>
              <a:t>Económico</a:t>
            </a:r>
          </a:p>
        </p:txBody>
      </p:sp>
      <p:sp>
        <p:nvSpPr>
          <p:cNvPr id="10249" name="AutoShape 11"/>
          <p:cNvSpPr>
            <a:spLocks noChangeArrowheads="1"/>
          </p:cNvSpPr>
          <p:nvPr/>
        </p:nvSpPr>
        <p:spPr bwMode="auto">
          <a:xfrm>
            <a:off x="1187450" y="2717800"/>
            <a:ext cx="360363" cy="503238"/>
          </a:xfrm>
          <a:prstGeom prst="downArrow">
            <a:avLst>
              <a:gd name="adj1" fmla="val 50000"/>
              <a:gd name="adj2" fmla="val 34912"/>
            </a:avLst>
          </a:prstGeom>
          <a:solidFill>
            <a:schemeClr val="accent1"/>
          </a:solidFill>
          <a:ln w="9525">
            <a:solidFill>
              <a:schemeClr val="tx1"/>
            </a:solidFill>
            <a:miter lim="800000"/>
            <a:headEnd/>
            <a:tailEnd/>
          </a:ln>
        </p:spPr>
        <p:txBody>
          <a:bodyPr wrap="none" anchor="ctr"/>
          <a:lstStyle/>
          <a:p>
            <a:endParaRPr lang="es-MX"/>
          </a:p>
        </p:txBody>
      </p:sp>
      <p:sp>
        <p:nvSpPr>
          <p:cNvPr id="10250" name="Text Box 12"/>
          <p:cNvSpPr txBox="1">
            <a:spLocks noChangeArrowheads="1"/>
          </p:cNvSpPr>
          <p:nvPr/>
        </p:nvSpPr>
        <p:spPr bwMode="auto">
          <a:xfrm>
            <a:off x="395288" y="3294063"/>
            <a:ext cx="2160587" cy="1155700"/>
          </a:xfrm>
          <a:prstGeom prst="rect">
            <a:avLst/>
          </a:prstGeom>
          <a:noFill/>
          <a:ln w="9525">
            <a:noFill/>
            <a:miter lim="800000"/>
            <a:headEnd/>
            <a:tailEnd/>
          </a:ln>
        </p:spPr>
        <p:txBody>
          <a:bodyPr>
            <a:spAutoFit/>
          </a:bodyPr>
          <a:lstStyle/>
          <a:p>
            <a:pPr algn="just"/>
            <a:r>
              <a:rPr lang="es-MX" sz="1400"/>
              <a:t>Buscamos mejoras en el uso de los recursos y en los procesos de producción así como cambios tecnológicos</a:t>
            </a:r>
          </a:p>
        </p:txBody>
      </p:sp>
      <p:sp>
        <p:nvSpPr>
          <p:cNvPr id="10251" name="AutoShape 13"/>
          <p:cNvSpPr>
            <a:spLocks noChangeArrowheads="1"/>
          </p:cNvSpPr>
          <p:nvPr/>
        </p:nvSpPr>
        <p:spPr bwMode="auto">
          <a:xfrm>
            <a:off x="1187450" y="4518025"/>
            <a:ext cx="360363" cy="503238"/>
          </a:xfrm>
          <a:prstGeom prst="downArrow">
            <a:avLst>
              <a:gd name="adj1" fmla="val 50000"/>
              <a:gd name="adj2" fmla="val 34912"/>
            </a:avLst>
          </a:prstGeom>
          <a:solidFill>
            <a:schemeClr val="accent1"/>
          </a:solidFill>
          <a:ln w="9525">
            <a:solidFill>
              <a:schemeClr val="tx1"/>
            </a:solidFill>
            <a:miter lim="800000"/>
            <a:headEnd/>
            <a:tailEnd/>
          </a:ln>
        </p:spPr>
        <p:txBody>
          <a:bodyPr wrap="none" anchor="ctr"/>
          <a:lstStyle/>
          <a:p>
            <a:endParaRPr lang="es-MX"/>
          </a:p>
        </p:txBody>
      </p:sp>
      <p:sp>
        <p:nvSpPr>
          <p:cNvPr id="10252" name="Text Box 14"/>
          <p:cNvSpPr txBox="1">
            <a:spLocks noChangeArrowheads="1"/>
          </p:cNvSpPr>
          <p:nvPr/>
        </p:nvSpPr>
        <p:spPr bwMode="auto">
          <a:xfrm>
            <a:off x="395288" y="5081588"/>
            <a:ext cx="2179637" cy="1200150"/>
          </a:xfrm>
          <a:prstGeom prst="rect">
            <a:avLst/>
          </a:prstGeom>
          <a:noFill/>
          <a:ln w="9525">
            <a:noFill/>
            <a:miter lim="800000"/>
            <a:headEnd/>
            <a:tailEnd/>
          </a:ln>
        </p:spPr>
        <p:txBody>
          <a:bodyPr>
            <a:spAutoFit/>
          </a:bodyPr>
          <a:lstStyle/>
          <a:p>
            <a:pPr algn="just"/>
            <a:r>
              <a:rPr lang="es-MX" sz="1400"/>
              <a:t>Posible desempleo pero habrá reasignación de recursos a otras áreas de la economía. </a:t>
            </a:r>
          </a:p>
          <a:p>
            <a:pPr algn="just"/>
            <a:r>
              <a:rPr lang="es-MX" sz="1600" b="1">
                <a:solidFill>
                  <a:schemeClr val="bg1"/>
                </a:solidFill>
              </a:rPr>
              <a:t>(A)</a:t>
            </a:r>
          </a:p>
        </p:txBody>
      </p:sp>
      <p:sp>
        <p:nvSpPr>
          <p:cNvPr id="10253" name="AutoShape 15"/>
          <p:cNvSpPr>
            <a:spLocks noChangeArrowheads="1"/>
          </p:cNvSpPr>
          <p:nvPr/>
        </p:nvSpPr>
        <p:spPr bwMode="auto">
          <a:xfrm>
            <a:off x="4572000" y="2717800"/>
            <a:ext cx="360363" cy="503238"/>
          </a:xfrm>
          <a:prstGeom prst="downArrow">
            <a:avLst>
              <a:gd name="adj1" fmla="val 50000"/>
              <a:gd name="adj2" fmla="val 34912"/>
            </a:avLst>
          </a:prstGeom>
          <a:solidFill>
            <a:schemeClr val="accent1"/>
          </a:solidFill>
          <a:ln w="9525">
            <a:solidFill>
              <a:schemeClr val="tx1"/>
            </a:solidFill>
            <a:miter lim="800000"/>
            <a:headEnd/>
            <a:tailEnd/>
          </a:ln>
        </p:spPr>
        <p:txBody>
          <a:bodyPr wrap="none" anchor="ctr"/>
          <a:lstStyle/>
          <a:p>
            <a:endParaRPr lang="es-MX"/>
          </a:p>
        </p:txBody>
      </p:sp>
      <p:sp>
        <p:nvSpPr>
          <p:cNvPr id="10254" name="AutoShape 16"/>
          <p:cNvSpPr>
            <a:spLocks noChangeArrowheads="1"/>
          </p:cNvSpPr>
          <p:nvPr/>
        </p:nvSpPr>
        <p:spPr bwMode="auto">
          <a:xfrm>
            <a:off x="7740650" y="2717800"/>
            <a:ext cx="360363" cy="503238"/>
          </a:xfrm>
          <a:prstGeom prst="downArrow">
            <a:avLst>
              <a:gd name="adj1" fmla="val 50000"/>
              <a:gd name="adj2" fmla="val 34912"/>
            </a:avLst>
          </a:prstGeom>
          <a:solidFill>
            <a:schemeClr val="accent1"/>
          </a:solidFill>
          <a:ln w="9525">
            <a:solidFill>
              <a:schemeClr val="tx1"/>
            </a:solidFill>
            <a:miter lim="800000"/>
            <a:headEnd/>
            <a:tailEnd/>
          </a:ln>
        </p:spPr>
        <p:txBody>
          <a:bodyPr wrap="none" anchor="ctr"/>
          <a:lstStyle/>
          <a:p>
            <a:endParaRPr lang="es-MX"/>
          </a:p>
        </p:txBody>
      </p:sp>
      <p:sp>
        <p:nvSpPr>
          <p:cNvPr id="10255" name="Text Box 17"/>
          <p:cNvSpPr txBox="1">
            <a:spLocks noChangeArrowheads="1"/>
          </p:cNvSpPr>
          <p:nvPr/>
        </p:nvSpPr>
        <p:spPr bwMode="auto">
          <a:xfrm>
            <a:off x="3779838" y="3362325"/>
            <a:ext cx="1871662" cy="1200150"/>
          </a:xfrm>
          <a:prstGeom prst="rect">
            <a:avLst/>
          </a:prstGeom>
          <a:noFill/>
          <a:ln w="9525">
            <a:noFill/>
            <a:miter lim="800000"/>
            <a:headEnd/>
            <a:tailEnd/>
          </a:ln>
        </p:spPr>
        <p:txBody>
          <a:bodyPr>
            <a:spAutoFit/>
          </a:bodyPr>
          <a:lstStyle/>
          <a:p>
            <a:pPr algn="just"/>
            <a:r>
              <a:rPr lang="es-MX" sz="1400"/>
              <a:t>Buscamos que el crecimiento en el PIB sea mayor al crecimiento de la población</a:t>
            </a:r>
            <a:r>
              <a:rPr lang="es-MX" sz="1600">
                <a:solidFill>
                  <a:schemeClr val="bg1"/>
                </a:solidFill>
              </a:rPr>
              <a:t>.          </a:t>
            </a:r>
            <a:r>
              <a:rPr lang="es-MX" sz="1600" b="1">
                <a:solidFill>
                  <a:schemeClr val="bg1"/>
                </a:solidFill>
              </a:rPr>
              <a:t>(B)</a:t>
            </a:r>
          </a:p>
        </p:txBody>
      </p:sp>
      <p:sp>
        <p:nvSpPr>
          <p:cNvPr id="10256" name="AutoShape 18"/>
          <p:cNvSpPr>
            <a:spLocks noChangeArrowheads="1"/>
          </p:cNvSpPr>
          <p:nvPr/>
        </p:nvSpPr>
        <p:spPr bwMode="auto">
          <a:xfrm>
            <a:off x="4572000" y="4518025"/>
            <a:ext cx="360363" cy="503238"/>
          </a:xfrm>
          <a:prstGeom prst="downArrow">
            <a:avLst>
              <a:gd name="adj1" fmla="val 50000"/>
              <a:gd name="adj2" fmla="val 34912"/>
            </a:avLst>
          </a:prstGeom>
          <a:solidFill>
            <a:schemeClr val="accent1"/>
          </a:solidFill>
          <a:ln w="9525">
            <a:solidFill>
              <a:schemeClr val="tx1"/>
            </a:solidFill>
            <a:miter lim="800000"/>
            <a:headEnd/>
            <a:tailEnd/>
          </a:ln>
        </p:spPr>
        <p:txBody>
          <a:bodyPr wrap="none" anchor="ctr"/>
          <a:lstStyle/>
          <a:p>
            <a:endParaRPr lang="es-MX"/>
          </a:p>
        </p:txBody>
      </p:sp>
      <p:sp>
        <p:nvSpPr>
          <p:cNvPr id="10257" name="Text Box 20"/>
          <p:cNvSpPr txBox="1">
            <a:spLocks noChangeArrowheads="1"/>
          </p:cNvSpPr>
          <p:nvPr/>
        </p:nvSpPr>
        <p:spPr bwMode="auto">
          <a:xfrm>
            <a:off x="3132138" y="5013325"/>
            <a:ext cx="3600450" cy="1368425"/>
          </a:xfrm>
          <a:prstGeom prst="rect">
            <a:avLst/>
          </a:prstGeom>
          <a:noFill/>
          <a:ln w="9525">
            <a:noFill/>
            <a:miter lim="800000"/>
            <a:headEnd/>
            <a:tailEnd/>
          </a:ln>
        </p:spPr>
        <p:txBody>
          <a:bodyPr>
            <a:spAutoFit/>
          </a:bodyPr>
          <a:lstStyle/>
          <a:p>
            <a:r>
              <a:rPr lang="es-MX" sz="1400"/>
              <a:t>Implementamos estímulos para la producción.</a:t>
            </a:r>
          </a:p>
          <a:p>
            <a:r>
              <a:rPr lang="es-MX" sz="1400"/>
              <a:t>	- Disminución de impuestos</a:t>
            </a:r>
          </a:p>
          <a:p>
            <a:r>
              <a:rPr lang="es-MX" sz="1400"/>
              <a:t>	- Tasas de interés preferencial</a:t>
            </a:r>
          </a:p>
          <a:p>
            <a:r>
              <a:rPr lang="es-MX" sz="1400"/>
              <a:t>	- Subsidios a los precios</a:t>
            </a:r>
          </a:p>
          <a:p>
            <a:r>
              <a:rPr lang="es-MX" sz="1400"/>
              <a:t>	- Etc.</a:t>
            </a:r>
          </a:p>
        </p:txBody>
      </p:sp>
      <p:sp>
        <p:nvSpPr>
          <p:cNvPr id="10258" name="Text Box 21"/>
          <p:cNvSpPr txBox="1">
            <a:spLocks noChangeArrowheads="1"/>
          </p:cNvSpPr>
          <p:nvPr/>
        </p:nvSpPr>
        <p:spPr bwMode="auto">
          <a:xfrm>
            <a:off x="6804025" y="3378200"/>
            <a:ext cx="2160588" cy="2492375"/>
          </a:xfrm>
          <a:prstGeom prst="rect">
            <a:avLst/>
          </a:prstGeom>
          <a:noFill/>
          <a:ln w="9525">
            <a:noFill/>
            <a:miter lim="800000"/>
            <a:headEnd/>
            <a:tailEnd/>
          </a:ln>
        </p:spPr>
        <p:txBody>
          <a:bodyPr>
            <a:spAutoFit/>
          </a:bodyPr>
          <a:lstStyle/>
          <a:p>
            <a:r>
              <a:rPr lang="es-MX" sz="1400"/>
              <a:t>Se da cuando se cumple el crecimiento económico pero además se mejora la distribución de la riqueza, por lo tanto el Ingreso Nacional Per capita real es = o cada vez más parecido para todos en una nación/país.                                                        	</a:t>
            </a:r>
            <a:r>
              <a:rPr lang="es-MX" sz="1600" b="1">
                <a:solidFill>
                  <a:schemeClr val="bg1"/>
                </a:solidFill>
              </a:rPr>
              <a:t>(C)</a:t>
            </a:r>
          </a:p>
        </p:txBody>
      </p:sp>
      <p:sp>
        <p:nvSpPr>
          <p:cNvPr id="10259" name="Rectangle 7"/>
          <p:cNvSpPr>
            <a:spLocks noChangeArrowheads="1"/>
          </p:cNvSpPr>
          <p:nvPr/>
        </p:nvSpPr>
        <p:spPr bwMode="auto">
          <a:xfrm>
            <a:off x="468313" y="1412875"/>
            <a:ext cx="1871662" cy="1223963"/>
          </a:xfrm>
          <a:prstGeom prst="rect">
            <a:avLst/>
          </a:prstGeom>
          <a:solidFill>
            <a:schemeClr val="accent1"/>
          </a:solidFill>
          <a:ln w="9525">
            <a:solidFill>
              <a:schemeClr val="tx1"/>
            </a:solidFill>
            <a:miter lim="800000"/>
            <a:headEnd/>
            <a:tailEnd/>
          </a:ln>
        </p:spPr>
        <p:txBody>
          <a:bodyPr wrap="none" anchor="ctr"/>
          <a:lstStyle/>
          <a:p>
            <a:pPr algn="ctr"/>
            <a:r>
              <a:rPr lang="es-MX" sz="2400"/>
              <a:t>Crecimiento</a:t>
            </a:r>
          </a:p>
          <a:p>
            <a:pPr algn="ctr"/>
            <a:r>
              <a:rPr lang="es-MX" sz="2400"/>
              <a:t>de la </a:t>
            </a:r>
          </a:p>
          <a:p>
            <a:pPr algn="ctr"/>
            <a:r>
              <a:rPr lang="es-MX" sz="2400"/>
              <a:t>producción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idx="1"/>
          </p:nvPr>
        </p:nvSpPr>
        <p:spPr>
          <a:xfrm>
            <a:off x="457200" y="1412875"/>
            <a:ext cx="8229600" cy="4237038"/>
          </a:xfrm>
        </p:spPr>
        <p:txBody>
          <a:bodyPr>
            <a:normAutofit fontScale="92500" lnSpcReduction="10000"/>
          </a:bodyPr>
          <a:lstStyle/>
          <a:p>
            <a:pPr marL="274320" indent="-274320" eaLnBrk="1" fontAlgn="auto" hangingPunct="1">
              <a:spcAft>
                <a:spcPts val="0"/>
              </a:spcAft>
              <a:buFont typeface="Wingdings 2"/>
              <a:buChar char=""/>
              <a:defRPr/>
            </a:pPr>
            <a:r>
              <a:rPr lang="es-MX" sz="2000" dirty="0"/>
              <a:t>A).-</a:t>
            </a:r>
            <a:r>
              <a:rPr lang="es-MX" sz="2800" dirty="0"/>
              <a:t> </a:t>
            </a:r>
            <a:r>
              <a:rPr lang="es-MX" sz="2000" dirty="0"/>
              <a:t>Reasignaremos recursos a actividades más intensivas en mano de obra (por ejemplo en la industria tequilera o del nopal).  Además si no estamos en pleno empleo entonces habrá otras actividades que podrán absorber a los desempleados. </a:t>
            </a:r>
          </a:p>
          <a:p>
            <a:pPr marL="274320" indent="-274320" eaLnBrk="1" fontAlgn="auto" hangingPunct="1">
              <a:spcAft>
                <a:spcPts val="0"/>
              </a:spcAft>
              <a:buFont typeface="Wingdings 2"/>
              <a:buChar char=""/>
              <a:defRPr/>
            </a:pPr>
            <a:endParaRPr lang="es-MX" sz="2000" dirty="0"/>
          </a:p>
          <a:p>
            <a:pPr marL="274320" indent="-274320" eaLnBrk="1" fontAlgn="auto" hangingPunct="1">
              <a:spcAft>
                <a:spcPts val="0"/>
              </a:spcAft>
              <a:buFont typeface="Wingdings 2"/>
              <a:buChar char=""/>
              <a:defRPr/>
            </a:pPr>
            <a:r>
              <a:rPr lang="es-MX" sz="2000" dirty="0"/>
              <a:t>B).- El PIB es = al Ingreso Nacional por lo tanto el Ingreso Nacional Real per cápita es el Ingreso </a:t>
            </a:r>
            <a:r>
              <a:rPr lang="es-MX" sz="2000" dirty="0" err="1"/>
              <a:t>Nal</a:t>
            </a:r>
            <a:r>
              <a:rPr lang="es-MX" sz="2000" dirty="0"/>
              <a:t>. Real dividido entre la población y si definimos el crecimiento económico como el incremento real per cápita del PNB o del PIB entonces la riqueza de una nación debe crecer en mayor proporción que su población.</a:t>
            </a:r>
          </a:p>
          <a:p>
            <a:pPr marL="274320" indent="-274320" eaLnBrk="1" fontAlgn="auto" hangingPunct="1">
              <a:spcAft>
                <a:spcPts val="0"/>
              </a:spcAft>
              <a:buFont typeface="Wingdings 2"/>
              <a:buChar char=""/>
              <a:defRPr/>
            </a:pPr>
            <a:endParaRPr lang="es-MX" sz="2000" dirty="0"/>
          </a:p>
          <a:p>
            <a:pPr marL="274320" indent="-274320" eaLnBrk="1" fontAlgn="auto" hangingPunct="1">
              <a:spcAft>
                <a:spcPts val="0"/>
              </a:spcAft>
              <a:buFont typeface="Wingdings 2"/>
              <a:buChar char=""/>
              <a:defRPr/>
            </a:pPr>
            <a:r>
              <a:rPr lang="es-MX" sz="2000" dirty="0"/>
              <a:t>C).- Esto puede medirse por medio de los estándares de vida de un país comparado con otro (expectativa de vida, índice de salud, índice de consumo, etc.).</a:t>
            </a:r>
          </a:p>
        </p:txBody>
      </p:sp>
      <p:sp>
        <p:nvSpPr>
          <p:cNvPr id="11267" name="5 Marcador de número de diapositiva"/>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940789CC-770C-450E-B26C-4CF3B2033F75}" type="slidenum">
              <a:rPr lang="es-MX" smtClean="0"/>
              <a:pPr/>
              <a:t>7</a:t>
            </a:fld>
            <a:endParaRPr lang="es-MX"/>
          </a:p>
        </p:txBody>
      </p:sp>
      <p:sp>
        <p:nvSpPr>
          <p:cNvPr id="20482" name="Rectangle 4"/>
          <p:cNvSpPr>
            <a:spLocks noGrp="1" noChangeArrowheads="1"/>
          </p:cNvSpPr>
          <p:nvPr>
            <p:ph type="title"/>
          </p:nvPr>
        </p:nvSpPr>
        <p:spPr>
          <a:xfrm>
            <a:off x="457200" y="548680"/>
            <a:ext cx="7643192" cy="534888"/>
          </a:xfrm>
        </p:spPr>
        <p:txBody>
          <a:bodyPr/>
          <a:lstStyle/>
          <a:p>
            <a:pPr algn="ctr" eaLnBrk="1" fontAlgn="auto" hangingPunct="1">
              <a:spcAft>
                <a:spcPts val="0"/>
              </a:spcAft>
              <a:defRPr/>
            </a:pPr>
            <a:r>
              <a:rPr lang="es-MX" sz="2400" b="1" i="1">
                <a:solidFill>
                  <a:schemeClr val="bg1"/>
                </a:solidFill>
              </a:rPr>
              <a:t>Indicadores de la evolución Macroeconómica </a:t>
            </a:r>
            <a:r>
              <a:rPr lang="es-MX" sz="1800" b="1" i="1">
                <a:solidFill>
                  <a:schemeClr val="bg1"/>
                </a:solidFill>
              </a:rPr>
              <a:t>Continuación.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eaLnBrk="1" hangingPunct="1">
              <a:lnSpc>
                <a:spcPct val="90000"/>
              </a:lnSpc>
            </a:pPr>
            <a:r>
              <a:rPr lang="es-MX" sz="2000"/>
              <a:t>La demanda agregada (DA) se define como la relación entre el gasto en bienes y servicios y el nivel de precios. La demanda agregada es la cantidad que planean gastar las empresas, las economías domésticas, el sector público y el sector externo en bienes y servicios en cada nivel de renta. Esto es, la DA es la suma de la demanda de Consumo más la demanda de Inversión. En síntesis, es la relación existente entre la cantidad demandada y el nivel de precios de una economía.</a:t>
            </a:r>
          </a:p>
          <a:p>
            <a:pPr eaLnBrk="1" hangingPunct="1">
              <a:lnSpc>
                <a:spcPct val="90000"/>
              </a:lnSpc>
            </a:pPr>
            <a:endParaRPr lang="es-MX" sz="2000"/>
          </a:p>
          <a:p>
            <a:pPr eaLnBrk="1" hangingPunct="1">
              <a:lnSpc>
                <a:spcPct val="90000"/>
              </a:lnSpc>
            </a:pPr>
            <a:r>
              <a:rPr lang="es-MX" sz="2000"/>
              <a:t>En esta ecuación macroeconómica se incorporan los cuatro sectores de la economía (los individuos, les empresas, el sector público y el sector externo).</a:t>
            </a:r>
          </a:p>
          <a:p>
            <a:pPr eaLnBrk="1" hangingPunct="1">
              <a:lnSpc>
                <a:spcPct val="90000"/>
              </a:lnSpc>
            </a:pPr>
            <a:endParaRPr lang="es-MX" sz="2000"/>
          </a:p>
          <a:p>
            <a:pPr eaLnBrk="1" hangingPunct="1">
              <a:lnSpc>
                <a:spcPct val="90000"/>
              </a:lnSpc>
            </a:pPr>
            <a:r>
              <a:rPr lang="es-MX" sz="2000"/>
              <a:t>Da= C + I + G + (X-M) = PNB = Oa……..  Oa= PNB + M =Da</a:t>
            </a:r>
          </a:p>
        </p:txBody>
      </p:sp>
      <p:sp>
        <p:nvSpPr>
          <p:cNvPr id="12291" name="5 Marcador de número de diapositiva"/>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BF741125-CF8D-48FC-99A9-D727BE246239}" type="slidenum">
              <a:rPr lang="es-MX" smtClean="0"/>
              <a:pPr/>
              <a:t>8</a:t>
            </a:fld>
            <a:endParaRPr lang="es-MX"/>
          </a:p>
        </p:txBody>
      </p:sp>
      <p:sp>
        <p:nvSpPr>
          <p:cNvPr id="10242" name="Rectangle 2"/>
          <p:cNvSpPr>
            <a:spLocks noGrp="1" noChangeArrowheads="1"/>
          </p:cNvSpPr>
          <p:nvPr>
            <p:ph type="title"/>
          </p:nvPr>
        </p:nvSpPr>
        <p:spPr>
          <a:xfrm>
            <a:off x="2483768" y="490191"/>
            <a:ext cx="4536504" cy="490537"/>
          </a:xfrm>
        </p:spPr>
        <p:txBody>
          <a:bodyPr>
            <a:normAutofit fontScale="90000"/>
          </a:bodyPr>
          <a:lstStyle/>
          <a:p>
            <a:pPr algn="ctr" eaLnBrk="1" fontAlgn="auto" hangingPunct="1">
              <a:spcAft>
                <a:spcPts val="0"/>
              </a:spcAft>
              <a:defRPr/>
            </a:pPr>
            <a:r>
              <a:rPr lang="es-MX" sz="3200" b="1" i="1">
                <a:solidFill>
                  <a:schemeClr val="bg1"/>
                </a:solidFill>
                <a:latin typeface="Baskerville Old Face" pitchFamily="18" charset="0"/>
              </a:rPr>
              <a:t>Oferta y Demanda Agregada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250825" y="1412875"/>
            <a:ext cx="8642350" cy="792163"/>
          </a:xfrm>
        </p:spPr>
        <p:txBody>
          <a:bodyPr/>
          <a:lstStyle/>
          <a:p>
            <a:pPr eaLnBrk="1" hangingPunct="1">
              <a:lnSpc>
                <a:spcPct val="90000"/>
              </a:lnSpc>
            </a:pPr>
            <a:r>
              <a:rPr lang="es-MX" sz="1200"/>
              <a:t>La demanda agregada (DA) se define como la relación entre el gasto en bienes y servicios y el nivel de precios. La demanda agregada es la cantidad que planean gastar las empresas, las economías domésticas, el sector público y el sector externo en bienes y servicios en cada nivel de renta. Esto es, la DA es la suma de la demanda de Consumo más la demanda de Inversión. En síntesis, es la relación existente entre la cantidad demandada y el nivel de precios de una economía.</a:t>
            </a:r>
          </a:p>
        </p:txBody>
      </p:sp>
      <p:sp>
        <p:nvSpPr>
          <p:cNvPr id="13315" name="5 Marcador de número de diapositiva"/>
          <p:cNvSpPr>
            <a:spLocks noGrp="1"/>
          </p:cNvSpPr>
          <p:nvPr>
            <p:ph type="sldNum" sz="quarter" idx="12"/>
          </p:nvPr>
        </p:nvSpPr>
        <p:spPr bwMode="auto">
          <a:xfrm>
            <a:off x="4362450" y="1484313"/>
            <a:ext cx="457200" cy="441325"/>
          </a:xfrm>
          <a:noFill/>
          <a:ln>
            <a:miter lim="800000"/>
            <a:headEnd/>
            <a:tailEnd/>
          </a:ln>
        </p:spPr>
        <p:txBody>
          <a:bodyPr wrap="square" numCol="1" compatLnSpc="1">
            <a:prstTxWarp prst="textNoShape">
              <a:avLst/>
            </a:prstTxWarp>
          </a:bodyPr>
          <a:lstStyle/>
          <a:p>
            <a:fld id="{0F7A32F6-CB3F-4C20-B508-BD0FBC6B8D01}" type="slidenum">
              <a:rPr lang="es-MX" smtClean="0"/>
              <a:pPr/>
              <a:t>9</a:t>
            </a:fld>
            <a:endParaRPr lang="es-MX"/>
          </a:p>
        </p:txBody>
      </p:sp>
      <p:sp>
        <p:nvSpPr>
          <p:cNvPr id="2" name="Rectangle 2"/>
          <p:cNvSpPr>
            <a:spLocks noGrp="1" noChangeArrowheads="1"/>
          </p:cNvSpPr>
          <p:nvPr>
            <p:ph type="title"/>
          </p:nvPr>
        </p:nvSpPr>
        <p:spPr>
          <a:xfrm>
            <a:off x="2465201" y="490537"/>
            <a:ext cx="3889102" cy="490538"/>
          </a:xfrm>
        </p:spPr>
        <p:txBody>
          <a:bodyPr>
            <a:normAutofit fontScale="90000"/>
          </a:bodyPr>
          <a:lstStyle/>
          <a:p>
            <a:pPr eaLnBrk="1" fontAlgn="auto" hangingPunct="1">
              <a:spcAft>
                <a:spcPts val="0"/>
              </a:spcAft>
              <a:defRPr/>
            </a:pPr>
            <a:r>
              <a:rPr lang="es-MX" sz="2800" dirty="0">
                <a:solidFill>
                  <a:schemeClr val="bg1"/>
                </a:solidFill>
              </a:rPr>
              <a:t>Oferta y Demanda Agregada</a:t>
            </a:r>
          </a:p>
        </p:txBody>
      </p:sp>
      <p:sp>
        <p:nvSpPr>
          <p:cNvPr id="13317" name="Rectangle 4"/>
          <p:cNvSpPr>
            <a:spLocks noChangeArrowheads="1"/>
          </p:cNvSpPr>
          <p:nvPr/>
        </p:nvSpPr>
        <p:spPr bwMode="auto">
          <a:xfrm>
            <a:off x="2411413" y="2205038"/>
            <a:ext cx="3762375" cy="336550"/>
          </a:xfrm>
          <a:prstGeom prst="rect">
            <a:avLst/>
          </a:prstGeom>
          <a:noFill/>
          <a:ln w="9525">
            <a:noFill/>
            <a:miter lim="800000"/>
            <a:headEnd/>
            <a:tailEnd/>
          </a:ln>
        </p:spPr>
        <p:txBody>
          <a:bodyPr wrap="none" anchor="ctr">
            <a:spAutoFit/>
          </a:bodyPr>
          <a:lstStyle/>
          <a:p>
            <a:pPr algn="ctr"/>
            <a:r>
              <a:rPr lang="es-MX" sz="1600" b="1" i="1" u="sng">
                <a:solidFill>
                  <a:srgbClr val="800000"/>
                </a:solidFill>
                <a:latin typeface="Verdana" pitchFamily="34" charset="0"/>
              </a:rPr>
              <a:t>Función de demanda agregada</a:t>
            </a:r>
            <a:r>
              <a:rPr lang="es-MX" sz="1600" b="1" u="sng">
                <a:solidFill>
                  <a:srgbClr val="800000"/>
                </a:solidFill>
                <a:latin typeface="Verdana" pitchFamily="34" charset="0"/>
              </a:rPr>
              <a:t> </a:t>
            </a:r>
            <a:endParaRPr lang="es-MX" sz="1600"/>
          </a:p>
        </p:txBody>
      </p:sp>
      <p:pic>
        <p:nvPicPr>
          <p:cNvPr id="13318" name="Picture 5" descr="gif1x1"/>
          <p:cNvPicPr>
            <a:picLocks noChangeAspect="1" noChangeArrowheads="1"/>
          </p:cNvPicPr>
          <p:nvPr/>
        </p:nvPicPr>
        <p:blipFill>
          <a:blip r:embed="rId3"/>
          <a:srcRect/>
          <a:stretch>
            <a:fillRect/>
          </a:stretch>
        </p:blipFill>
        <p:spPr bwMode="auto">
          <a:xfrm>
            <a:off x="1187450" y="5724525"/>
            <a:ext cx="9525" cy="69850"/>
          </a:xfrm>
          <a:prstGeom prst="rect">
            <a:avLst/>
          </a:prstGeom>
          <a:noFill/>
          <a:ln w="9525">
            <a:noFill/>
            <a:miter lim="800000"/>
            <a:headEnd/>
            <a:tailEnd/>
          </a:ln>
        </p:spPr>
      </p:pic>
      <p:pic>
        <p:nvPicPr>
          <p:cNvPr id="13319" name="Picture 6" descr="Lecc-20-1"/>
          <p:cNvPicPr>
            <a:picLocks noChangeAspect="1" noChangeArrowheads="1" noCrop="1"/>
          </p:cNvPicPr>
          <p:nvPr/>
        </p:nvPicPr>
        <p:blipFill>
          <a:blip r:embed="rId4" cstate="print"/>
          <a:srcRect/>
          <a:stretch>
            <a:fillRect/>
          </a:stretch>
        </p:blipFill>
        <p:spPr bwMode="auto">
          <a:xfrm>
            <a:off x="1979613" y="3068638"/>
            <a:ext cx="4824412" cy="2305050"/>
          </a:xfrm>
          <a:prstGeom prst="rect">
            <a:avLst/>
          </a:prstGeom>
          <a:noFill/>
          <a:ln w="9525">
            <a:noFill/>
            <a:miter lim="800000"/>
            <a:headEnd/>
            <a:tailEnd/>
          </a:ln>
        </p:spPr>
      </p:pic>
      <p:sp>
        <p:nvSpPr>
          <p:cNvPr id="13320" name="Text Box 7"/>
          <p:cNvSpPr txBox="1">
            <a:spLocks noChangeArrowheads="1"/>
          </p:cNvSpPr>
          <p:nvPr/>
        </p:nvSpPr>
        <p:spPr bwMode="auto">
          <a:xfrm>
            <a:off x="323850" y="2636838"/>
            <a:ext cx="8496300" cy="461962"/>
          </a:xfrm>
          <a:prstGeom prst="rect">
            <a:avLst/>
          </a:prstGeom>
          <a:noFill/>
          <a:ln w="9525">
            <a:noFill/>
            <a:miter lim="800000"/>
            <a:headEnd/>
            <a:tailEnd/>
          </a:ln>
        </p:spPr>
        <p:txBody>
          <a:bodyPr>
            <a:spAutoFit/>
          </a:bodyPr>
          <a:lstStyle/>
          <a:p>
            <a:pPr eaLnBrk="0" hangingPunct="0"/>
            <a:r>
              <a:rPr lang="es-MX" sz="1200" b="1" i="1">
                <a:solidFill>
                  <a:srgbClr val="000000"/>
                </a:solidFill>
              </a:rPr>
              <a:t>La curva de demanda agregada representa la cantidad de bienes y servicios que los habitantes, las empresas y las entidades públicas de un país quieren comprar para cada nivel de precios.</a:t>
            </a:r>
            <a:endParaRPr lang="es-MX" sz="1200" b="1" i="1"/>
          </a:p>
        </p:txBody>
      </p:sp>
      <p:sp>
        <p:nvSpPr>
          <p:cNvPr id="13321" name="Text Box 8"/>
          <p:cNvSpPr txBox="1">
            <a:spLocks noChangeArrowheads="1"/>
          </p:cNvSpPr>
          <p:nvPr/>
        </p:nvSpPr>
        <p:spPr bwMode="auto">
          <a:xfrm>
            <a:off x="468313" y="5405438"/>
            <a:ext cx="8424862" cy="400050"/>
          </a:xfrm>
          <a:prstGeom prst="rect">
            <a:avLst/>
          </a:prstGeom>
          <a:noFill/>
          <a:ln w="9525">
            <a:noFill/>
            <a:miter lim="800000"/>
            <a:headEnd/>
            <a:tailEnd/>
          </a:ln>
        </p:spPr>
        <p:txBody>
          <a:bodyPr>
            <a:spAutoFit/>
          </a:bodyPr>
          <a:lstStyle/>
          <a:p>
            <a:pPr eaLnBrk="0" hangingPunct="0"/>
            <a:r>
              <a:rPr lang="es-MX" sz="1000" b="1" i="1">
                <a:solidFill>
                  <a:srgbClr val="000000"/>
                </a:solidFill>
              </a:rPr>
              <a:t>La curva de demanda agregada tiene pendiente negativa: si suben los precios la gente querrá comprar menos y si bajan querrá comprar más (parece que es una postura comprensible).</a:t>
            </a:r>
            <a:endParaRPr lang="es-MX" sz="1000" b="1" i="1"/>
          </a:p>
        </p:txBody>
      </p:sp>
      <p:sp>
        <p:nvSpPr>
          <p:cNvPr id="13322" name="Rectangle 9"/>
          <p:cNvSpPr>
            <a:spLocks noChangeArrowheads="1"/>
          </p:cNvSpPr>
          <p:nvPr/>
        </p:nvSpPr>
        <p:spPr bwMode="auto">
          <a:xfrm>
            <a:off x="323850" y="5875338"/>
            <a:ext cx="8496300" cy="461962"/>
          </a:xfrm>
          <a:prstGeom prst="rect">
            <a:avLst/>
          </a:prstGeom>
          <a:noFill/>
          <a:ln w="9525">
            <a:noFill/>
            <a:miter lim="800000"/>
            <a:headEnd/>
            <a:tailEnd/>
          </a:ln>
        </p:spPr>
        <p:txBody>
          <a:bodyPr anchor="ctr">
            <a:spAutoFit/>
          </a:bodyPr>
          <a:lstStyle/>
          <a:p>
            <a:pPr algn="just"/>
            <a:r>
              <a:rPr lang="es-MX" sz="1200" i="1"/>
              <a:t>De hecho, la </a:t>
            </a:r>
            <a:r>
              <a:rPr lang="es-MX" sz="1200" b="1" i="1"/>
              <a:t>curva de demanda agregada</a:t>
            </a:r>
            <a:r>
              <a:rPr lang="es-MX" sz="1200" i="1"/>
              <a:t> es una </a:t>
            </a:r>
            <a:r>
              <a:rPr lang="es-MX" sz="1200" b="1" i="1"/>
              <a:t>relación entre niveles de renta y niveles de precio</a:t>
            </a:r>
            <a:r>
              <a:rPr lang="es-MX" sz="1200" i="1"/>
              <a:t> para los cuales los </a:t>
            </a:r>
            <a:r>
              <a:rPr lang="es-MX" sz="1200" b="1" i="1"/>
              <a:t>distintos mercados</a:t>
            </a:r>
            <a:r>
              <a:rPr lang="es-MX" sz="1200" i="1"/>
              <a:t> analizados (mercado de bienes y servicios y mercado de dinero) están en </a:t>
            </a:r>
            <a:r>
              <a:rPr lang="es-MX" sz="1200" b="1" i="1"/>
              <a:t>equilibrio</a:t>
            </a:r>
            <a:r>
              <a:rPr lang="es-MX" sz="1200" i="1"/>
              <a: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644</TotalTime>
  <Words>2558</Words>
  <Application>Microsoft Office PowerPoint</Application>
  <PresentationFormat>Presentación en pantalla (4:3)</PresentationFormat>
  <Paragraphs>148</Paragraphs>
  <Slides>11</Slides>
  <Notes>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11</vt:i4>
      </vt:variant>
    </vt:vector>
  </HeadingPairs>
  <TitlesOfParts>
    <vt:vector size="20" baseType="lpstr">
      <vt:lpstr>Arial</vt:lpstr>
      <vt:lpstr>Arial Rounded MT Bold</vt:lpstr>
      <vt:lpstr>Arial Unicode MS</vt:lpstr>
      <vt:lpstr>Baskerville Old Face</vt:lpstr>
      <vt:lpstr>Constantia</vt:lpstr>
      <vt:lpstr>Verdana</vt:lpstr>
      <vt:lpstr>Wingdings</vt:lpstr>
      <vt:lpstr>Wingdings 2</vt:lpstr>
      <vt:lpstr>Papel</vt:lpstr>
      <vt:lpstr>Definiciones de Macroeconomía</vt:lpstr>
      <vt:lpstr>Conceptos macroeconómicos fundamentales</vt:lpstr>
      <vt:lpstr>Relaciones entre las variables macroeconómicas</vt:lpstr>
      <vt:lpstr>Aspectos Macroeconómicos deseables en un país</vt:lpstr>
      <vt:lpstr>                     Indicadores de la evolución Macroeconómica  1 - Tasa de Inflación   2 - Tasa de crecimiento de la producción  3 - Tasa de Desempleo</vt:lpstr>
      <vt:lpstr>Indicadores de la evolución Macroeconómica Continuación.</vt:lpstr>
      <vt:lpstr>Indicadores de la evolución Macroeconómica Continuación.</vt:lpstr>
      <vt:lpstr>Oferta y Demanda Agregada</vt:lpstr>
      <vt:lpstr>Oferta y Demanda Agregada</vt:lpstr>
      <vt:lpstr>Presentación de PowerPoint</vt:lpstr>
      <vt:lpstr>Presentación de PowerPoint</vt:lpstr>
    </vt:vector>
  </TitlesOfParts>
  <Company>Fam. Lopez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Definiciones de Macroeconomía</dc:title>
  <dc:creator>Jose Antonio Loipez</dc:creator>
  <cp:lastModifiedBy>José A Lopez C</cp:lastModifiedBy>
  <cp:revision>34</cp:revision>
  <dcterms:created xsi:type="dcterms:W3CDTF">2005-10-19T01:14:22Z</dcterms:created>
  <dcterms:modified xsi:type="dcterms:W3CDTF">2023-11-10T16:09:39Z</dcterms:modified>
</cp:coreProperties>
</file>