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2" r:id="rId3"/>
  </p:sldIdLst>
  <p:sldSz cx="9144000" cy="6858000" type="screen4x3"/>
  <p:notesSz cx="6858000" cy="9144000"/>
  <p:defaultTextStyle>
    <a:defPPr>
      <a:defRPr lang="es-MX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é A Lopez C" userId="8b31817022d14108" providerId="LiveId" clId="{427B2CF2-B802-4501-BC43-6078833AE87E}"/>
    <pc:docChg chg="custSel modSld">
      <pc:chgData name="José A Lopez C" userId="8b31817022d14108" providerId="LiveId" clId="{427B2CF2-B802-4501-BC43-6078833AE87E}" dt="2021-10-13T16:34:11.361" v="330" actId="14100"/>
      <pc:docMkLst>
        <pc:docMk/>
      </pc:docMkLst>
      <pc:sldChg chg="addSp modSp mod">
        <pc:chgData name="José A Lopez C" userId="8b31817022d14108" providerId="LiveId" clId="{427B2CF2-B802-4501-BC43-6078833AE87E}" dt="2021-10-13T16:34:11.361" v="330" actId="14100"/>
        <pc:sldMkLst>
          <pc:docMk/>
          <pc:sldMk cId="0" sldId="262"/>
        </pc:sldMkLst>
        <pc:spChg chg="mod">
          <ac:chgData name="José A Lopez C" userId="8b31817022d14108" providerId="LiveId" clId="{427B2CF2-B802-4501-BC43-6078833AE87E}" dt="2021-10-13T16:28:08.056" v="34" actId="1038"/>
          <ac:spMkLst>
            <pc:docMk/>
            <pc:sldMk cId="0" sldId="262"/>
            <ac:spMk id="17" creationId="{00000000-0000-0000-0000-000000000000}"/>
          </ac:spMkLst>
        </pc:spChg>
        <pc:spChg chg="mod">
          <ac:chgData name="José A Lopez C" userId="8b31817022d14108" providerId="LiveId" clId="{427B2CF2-B802-4501-BC43-6078833AE87E}" dt="2021-10-13T16:31:05.682" v="149" actId="1038"/>
          <ac:spMkLst>
            <pc:docMk/>
            <pc:sldMk cId="0" sldId="262"/>
            <ac:spMk id="21" creationId="{00000000-0000-0000-0000-000000000000}"/>
          </ac:spMkLst>
        </pc:spChg>
        <pc:spChg chg="mod">
          <ac:chgData name="José A Lopez C" userId="8b31817022d14108" providerId="LiveId" clId="{427B2CF2-B802-4501-BC43-6078833AE87E}" dt="2021-10-13T16:28:33.470" v="47" actId="1037"/>
          <ac:spMkLst>
            <pc:docMk/>
            <pc:sldMk cId="0" sldId="262"/>
            <ac:spMk id="22" creationId="{00000000-0000-0000-0000-000000000000}"/>
          </ac:spMkLst>
        </pc:spChg>
        <pc:spChg chg="add mod">
          <ac:chgData name="José A Lopez C" userId="8b31817022d14108" providerId="LiveId" clId="{427B2CF2-B802-4501-BC43-6078833AE87E}" dt="2021-10-13T16:31:41.874" v="169" actId="1038"/>
          <ac:spMkLst>
            <pc:docMk/>
            <pc:sldMk cId="0" sldId="262"/>
            <ac:spMk id="29" creationId="{F5E9E43A-E87E-407C-9F8B-E1D9CEBFB2FC}"/>
          </ac:spMkLst>
        </pc:spChg>
        <pc:spChg chg="add mod">
          <ac:chgData name="José A Lopez C" userId="8b31817022d14108" providerId="LiveId" clId="{427B2CF2-B802-4501-BC43-6078833AE87E}" dt="2021-10-13T16:32:24.642" v="178" actId="571"/>
          <ac:spMkLst>
            <pc:docMk/>
            <pc:sldMk cId="0" sldId="262"/>
            <ac:spMk id="31" creationId="{786BF56A-56B3-491B-A285-07E45FE91E3C}"/>
          </ac:spMkLst>
        </pc:spChg>
        <pc:spChg chg="add mod">
          <ac:chgData name="José A Lopez C" userId="8b31817022d14108" providerId="LiveId" clId="{427B2CF2-B802-4501-BC43-6078833AE87E}" dt="2021-10-13T16:33:36.277" v="322" actId="313"/>
          <ac:spMkLst>
            <pc:docMk/>
            <pc:sldMk cId="0" sldId="262"/>
            <ac:spMk id="33" creationId="{C03F0ACB-51D8-4815-82CE-772C7285BA24}"/>
          </ac:spMkLst>
        </pc:spChg>
        <pc:spChg chg="mod">
          <ac:chgData name="José A Lopez C" userId="8b31817022d14108" providerId="LiveId" clId="{427B2CF2-B802-4501-BC43-6078833AE87E}" dt="2021-10-13T16:32:16.364" v="177" actId="1037"/>
          <ac:spMkLst>
            <pc:docMk/>
            <pc:sldMk cId="0" sldId="262"/>
            <ac:spMk id="34" creationId="{00000000-0000-0000-0000-000000000000}"/>
          </ac:spMkLst>
        </pc:spChg>
        <pc:spChg chg="mod">
          <ac:chgData name="José A Lopez C" userId="8b31817022d14108" providerId="LiveId" clId="{427B2CF2-B802-4501-BC43-6078833AE87E}" dt="2021-10-13T16:28:11.309" v="37" actId="1038"/>
          <ac:spMkLst>
            <pc:docMk/>
            <pc:sldMk cId="0" sldId="262"/>
            <ac:spMk id="35" creationId="{00000000-0000-0000-0000-000000000000}"/>
          </ac:spMkLst>
        </pc:spChg>
        <pc:spChg chg="mod">
          <ac:chgData name="José A Lopez C" userId="8b31817022d14108" providerId="LiveId" clId="{427B2CF2-B802-4501-BC43-6078833AE87E}" dt="2021-10-13T16:34:06.843" v="329" actId="1036"/>
          <ac:spMkLst>
            <pc:docMk/>
            <pc:sldMk cId="0" sldId="262"/>
            <ac:spMk id="36" creationId="{00000000-0000-0000-0000-000000000000}"/>
          </ac:spMkLst>
        </pc:spChg>
        <pc:cxnChg chg="mod">
          <ac:chgData name="José A Lopez C" userId="8b31817022d14108" providerId="LiveId" clId="{427B2CF2-B802-4501-BC43-6078833AE87E}" dt="2021-10-13T16:28:23.405" v="38" actId="14100"/>
          <ac:cxnSpMkLst>
            <pc:docMk/>
            <pc:sldMk cId="0" sldId="262"/>
            <ac:cxnSpMk id="9" creationId="{00000000-0000-0000-0000-000000000000}"/>
          </ac:cxnSpMkLst>
        </pc:cxnChg>
        <pc:cxnChg chg="mod">
          <ac:chgData name="José A Lopez C" userId="8b31817022d14108" providerId="LiveId" clId="{427B2CF2-B802-4501-BC43-6078833AE87E}" dt="2021-10-13T16:29:23.163" v="80" actId="1036"/>
          <ac:cxnSpMkLst>
            <pc:docMk/>
            <pc:sldMk cId="0" sldId="262"/>
            <ac:cxnSpMk id="15" creationId="{00000000-0000-0000-0000-000000000000}"/>
          </ac:cxnSpMkLst>
        </pc:cxnChg>
        <pc:cxnChg chg="mod">
          <ac:chgData name="José A Lopez C" userId="8b31817022d14108" providerId="LiveId" clId="{427B2CF2-B802-4501-BC43-6078833AE87E}" dt="2021-10-13T16:31:01.421" v="146" actId="1038"/>
          <ac:cxnSpMkLst>
            <pc:docMk/>
            <pc:sldMk cId="0" sldId="262"/>
            <ac:cxnSpMk id="26" creationId="{00000000-0000-0000-0000-000000000000}"/>
          </ac:cxnSpMkLst>
        </pc:cxnChg>
        <pc:cxnChg chg="add mod">
          <ac:chgData name="José A Lopez C" userId="8b31817022d14108" providerId="LiveId" clId="{427B2CF2-B802-4501-BC43-6078833AE87E}" dt="2021-10-13T16:31:44.348" v="170" actId="1038"/>
          <ac:cxnSpMkLst>
            <pc:docMk/>
            <pc:sldMk cId="0" sldId="262"/>
            <ac:cxnSpMk id="27" creationId="{B9A638BB-10FF-47BB-8558-99D0214651F9}"/>
          </ac:cxnSpMkLst>
        </pc:cxnChg>
        <pc:cxnChg chg="mod">
          <ac:chgData name="José A Lopez C" userId="8b31817022d14108" providerId="LiveId" clId="{427B2CF2-B802-4501-BC43-6078833AE87E}" dt="2021-10-13T16:28:04.173" v="31" actId="1038"/>
          <ac:cxnSpMkLst>
            <pc:docMk/>
            <pc:sldMk cId="0" sldId="262"/>
            <ac:cxnSpMk id="28" creationId="{00000000-0000-0000-0000-000000000000}"/>
          </ac:cxnSpMkLst>
        </pc:cxnChg>
        <pc:cxnChg chg="mod">
          <ac:chgData name="José A Lopez C" userId="8b31817022d14108" providerId="LiveId" clId="{427B2CF2-B802-4501-BC43-6078833AE87E}" dt="2021-10-13T16:34:11.361" v="330" actId="14100"/>
          <ac:cxnSpMkLst>
            <pc:docMk/>
            <pc:sldMk cId="0" sldId="262"/>
            <ac:cxnSpMk id="32" creationId="{00000000-0000-0000-0000-00000000000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C33837C-621B-407C-A652-3A022B651515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21BD9-2B0B-41D3-A0F0-8D40BE776740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283AF8E-EF15-4891-B5EF-3A458457DC42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F469F24-7869-4B37-8C11-7A50AAFE5AD0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1069F2A-AA08-4BBF-9EB1-096360C056E5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s-MX" dirty="0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8D88DF8-5C0A-4F33-87DE-95A4E7A0EC1C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s-MX" dirty="0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84400D3-6F9C-46E3-914E-8FEF4F3623C0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 dirty="0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9FB70F2-0C43-4D6A-B84A-87B4D352CC65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7EA1346-6D77-487E-AE1A-13E8596773D3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88DF959-DDAC-4DF6-BE45-E43A485C5C51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endParaRPr lang="es-MX" dirty="0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576CBCD-FC90-46C4-AB66-B0A9561A7CCA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421207B-54BB-4BD8-9A73-BBF9C6BEFD8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 dirty="0"/>
          </a:p>
        </p:txBody>
      </p:sp>
      <p:cxnSp>
        <p:nvCxnSpPr>
          <p:cNvPr id="9" name="8 Conector recto"/>
          <p:cNvCxnSpPr/>
          <p:nvPr/>
        </p:nvCxnSpPr>
        <p:spPr>
          <a:xfrm>
            <a:off x="683568" y="1340768"/>
            <a:ext cx="7416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2915816" y="692696"/>
            <a:ext cx="39517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/>
              <a:t>Clasificación  de  Mercados</a:t>
            </a:r>
          </a:p>
        </p:txBody>
      </p:sp>
      <p:cxnSp>
        <p:nvCxnSpPr>
          <p:cNvPr id="13" name="12 Conector recto"/>
          <p:cNvCxnSpPr/>
          <p:nvPr/>
        </p:nvCxnSpPr>
        <p:spPr>
          <a:xfrm>
            <a:off x="683568" y="134076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34362" y="1844824"/>
            <a:ext cx="13692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i="1" dirty="0"/>
              <a:t>Monopolio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7236296" y="1628800"/>
            <a:ext cx="17668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i="1" dirty="0"/>
              <a:t>Competencia </a:t>
            </a:r>
          </a:p>
          <a:p>
            <a:r>
              <a:rPr lang="es-MX" sz="2000" i="1" dirty="0"/>
              <a:t>     Perfecta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35496" y="2276872"/>
            <a:ext cx="201622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/>
              <a:t>Un solo vendedor  del bien o servicio en el mercado.</a:t>
            </a:r>
          </a:p>
          <a:p>
            <a:endParaRPr lang="es-ES" sz="1100" dirty="0"/>
          </a:p>
          <a:p>
            <a:r>
              <a:rPr lang="es-ES" sz="1100" dirty="0"/>
              <a:t>   - Precios muy altos</a:t>
            </a:r>
          </a:p>
          <a:p>
            <a:r>
              <a:rPr lang="es-ES" sz="1100" dirty="0"/>
              <a:t>   - Poca calidad en el bien o</a:t>
            </a:r>
          </a:p>
          <a:p>
            <a:r>
              <a:rPr lang="es-ES" sz="1100" dirty="0"/>
              <a:t>      servicio.</a:t>
            </a:r>
          </a:p>
          <a:p>
            <a:r>
              <a:rPr lang="es-ES" sz="1100" dirty="0"/>
              <a:t>   - Tecnología atrasada</a:t>
            </a:r>
          </a:p>
          <a:p>
            <a:r>
              <a:rPr lang="es-ES" sz="1100" dirty="0"/>
              <a:t>   - Todo a favor del ofertante</a:t>
            </a:r>
            <a:endParaRPr lang="es-MX" sz="1100" dirty="0"/>
          </a:p>
        </p:txBody>
      </p:sp>
      <p:cxnSp>
        <p:nvCxnSpPr>
          <p:cNvPr id="28" name="27 Conector recto"/>
          <p:cNvCxnSpPr/>
          <p:nvPr/>
        </p:nvCxnSpPr>
        <p:spPr>
          <a:xfrm>
            <a:off x="8100392" y="134076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3995936" y="134076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3347864" y="1700808"/>
            <a:ext cx="1327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i="1" dirty="0"/>
              <a:t>Oligopolio</a:t>
            </a:r>
            <a:endParaRPr lang="es-MX" sz="1400" i="1" dirty="0"/>
          </a:p>
        </p:txBody>
      </p:sp>
      <p:sp>
        <p:nvSpPr>
          <p:cNvPr id="19" name="Rectangle 2"/>
          <p:cNvSpPr txBox="1">
            <a:spLocks noChangeArrowheads="1"/>
          </p:cNvSpPr>
          <p:nvPr/>
        </p:nvSpPr>
        <p:spPr>
          <a:xfrm>
            <a:off x="1331640" y="188640"/>
            <a:ext cx="7056784" cy="4318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es-ES_tradnl" sz="2400" b="1" i="1" dirty="0">
                <a:latin typeface="Baskerville Old Face" pitchFamily="18" charset="0"/>
              </a:rPr>
              <a:t>Tipos   y   </a:t>
            </a:r>
            <a:r>
              <a:rPr lang="es-ES_tradnl" sz="2400" b="1" dirty="0">
                <a:latin typeface="Baskerville Old Face" pitchFamily="18" charset="0"/>
              </a:rPr>
              <a:t>Clasificación</a:t>
            </a:r>
            <a:r>
              <a:rPr lang="es-ES_tradnl" sz="2400" b="1" i="1" dirty="0">
                <a:latin typeface="Baskerville Old Face" pitchFamily="18" charset="0"/>
              </a:rPr>
              <a:t>  de   Mercados</a:t>
            </a:r>
            <a:endParaRPr lang="es-MX" sz="2400" b="1" i="1" dirty="0">
              <a:latin typeface="Baskerville Old Face" pitchFamily="18" charset="0"/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1835696" y="1700808"/>
            <a:ext cx="11993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i="1" dirty="0"/>
              <a:t>Duopolio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5220072" y="1700808"/>
            <a:ext cx="15824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i="1" dirty="0"/>
              <a:t>Monopsonio</a:t>
            </a:r>
            <a:endParaRPr lang="es-MX" sz="1400" i="1" dirty="0"/>
          </a:p>
        </p:txBody>
      </p:sp>
      <p:cxnSp>
        <p:nvCxnSpPr>
          <p:cNvPr id="25" name="24 Conector recto"/>
          <p:cNvCxnSpPr/>
          <p:nvPr/>
        </p:nvCxnSpPr>
        <p:spPr>
          <a:xfrm>
            <a:off x="2411760" y="134076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5940152" y="134076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971600" y="4142690"/>
            <a:ext cx="288032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100" dirty="0"/>
              <a:t>Dos vendedores  del bien o servicio en el mercado.</a:t>
            </a:r>
          </a:p>
          <a:p>
            <a:pPr algn="just"/>
            <a:endParaRPr lang="es-ES" sz="1100" dirty="0"/>
          </a:p>
          <a:p>
            <a:pPr algn="just"/>
            <a:r>
              <a:rPr lang="es-ES" sz="1100" dirty="0"/>
              <a:t>   - Precios muy altos</a:t>
            </a:r>
          </a:p>
          <a:p>
            <a:pPr algn="just"/>
            <a:r>
              <a:rPr lang="es-ES" sz="1100" dirty="0"/>
              <a:t>   - Poca calidad en el bien o servicio.</a:t>
            </a:r>
          </a:p>
          <a:p>
            <a:pPr algn="just"/>
            <a:r>
              <a:rPr lang="es-ES" sz="1100" dirty="0"/>
              <a:t>   - Tecnología atrasada</a:t>
            </a:r>
          </a:p>
          <a:p>
            <a:pPr algn="just"/>
            <a:r>
              <a:rPr lang="es-ES" sz="1100" dirty="0"/>
              <a:t>   - Todo a favor del ofertante</a:t>
            </a:r>
          </a:p>
          <a:p>
            <a:pPr algn="just"/>
            <a:r>
              <a:rPr lang="es-ES" sz="1100" dirty="0"/>
              <a:t>Condiciones muy parecidas al Monopolio.</a:t>
            </a:r>
            <a:endParaRPr lang="es-MX" sz="1100" dirty="0"/>
          </a:p>
        </p:txBody>
      </p:sp>
      <p:sp>
        <p:nvSpPr>
          <p:cNvPr id="29" name="28 CuadroTexto"/>
          <p:cNvSpPr txBox="1"/>
          <p:nvPr/>
        </p:nvSpPr>
        <p:spPr>
          <a:xfrm>
            <a:off x="2987824" y="2276872"/>
            <a:ext cx="24482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100" dirty="0"/>
              <a:t>Pocos vendedores  del bien o servicio en el mercado.</a:t>
            </a:r>
          </a:p>
          <a:p>
            <a:pPr algn="just"/>
            <a:endParaRPr lang="es-ES" sz="1100" dirty="0"/>
          </a:p>
          <a:p>
            <a:pPr algn="just"/>
            <a:r>
              <a:rPr lang="es-ES" sz="1100" dirty="0"/>
              <a:t>   - Precios altos</a:t>
            </a:r>
          </a:p>
          <a:p>
            <a:pPr algn="just"/>
            <a:r>
              <a:rPr lang="es-ES" sz="1100" dirty="0"/>
              <a:t>   - Acuerdos para manejar las</a:t>
            </a:r>
          </a:p>
          <a:p>
            <a:pPr algn="just"/>
            <a:r>
              <a:rPr lang="es-ES" sz="1100" dirty="0"/>
              <a:t>     condiciones del mercado.</a:t>
            </a:r>
          </a:p>
          <a:p>
            <a:pPr algn="just"/>
            <a:r>
              <a:rPr lang="es-ES" sz="1100" dirty="0"/>
              <a:t>   - Tecnología atrasada</a:t>
            </a:r>
          </a:p>
          <a:p>
            <a:pPr algn="just"/>
            <a:r>
              <a:rPr lang="es-ES" sz="1100" dirty="0"/>
              <a:t>   - Mucho a favor del ofertante</a:t>
            </a:r>
          </a:p>
        </p:txBody>
      </p:sp>
      <p:cxnSp>
        <p:nvCxnSpPr>
          <p:cNvPr id="30" name="29 Conector recto"/>
          <p:cNvCxnSpPr/>
          <p:nvPr/>
        </p:nvCxnSpPr>
        <p:spPr>
          <a:xfrm>
            <a:off x="2411760" y="2132856"/>
            <a:ext cx="0" cy="18190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CuadroTexto"/>
          <p:cNvSpPr txBox="1"/>
          <p:nvPr/>
        </p:nvSpPr>
        <p:spPr>
          <a:xfrm>
            <a:off x="4427984" y="4502730"/>
            <a:ext cx="30963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/>
              <a:t>Un solo comprador  del bien o servicio en el mercado.</a:t>
            </a:r>
          </a:p>
          <a:p>
            <a:endParaRPr lang="es-ES" sz="1100" dirty="0"/>
          </a:p>
          <a:p>
            <a:r>
              <a:rPr lang="es-ES" sz="1100" dirty="0"/>
              <a:t>   - Precios muy bajos</a:t>
            </a:r>
          </a:p>
          <a:p>
            <a:r>
              <a:rPr lang="es-ES" sz="1100" dirty="0"/>
              <a:t>   - Mucha calidad en el bien o servicio.</a:t>
            </a:r>
          </a:p>
          <a:p>
            <a:r>
              <a:rPr lang="es-ES" sz="1100" dirty="0"/>
              <a:t>   - Tecnología de punta</a:t>
            </a:r>
          </a:p>
          <a:p>
            <a:r>
              <a:rPr lang="es-ES" sz="1100" dirty="0"/>
              <a:t>   - Todo a favor del  Demandante (comprador)</a:t>
            </a:r>
          </a:p>
          <a:p>
            <a:endParaRPr lang="es-MX" sz="1100" dirty="0"/>
          </a:p>
        </p:txBody>
      </p:sp>
      <p:cxnSp>
        <p:nvCxnSpPr>
          <p:cNvPr id="32" name="31 Conector recto"/>
          <p:cNvCxnSpPr/>
          <p:nvPr/>
        </p:nvCxnSpPr>
        <p:spPr>
          <a:xfrm>
            <a:off x="5940152" y="2204864"/>
            <a:ext cx="36004" cy="2160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CuadroTexto"/>
          <p:cNvSpPr txBox="1"/>
          <p:nvPr/>
        </p:nvSpPr>
        <p:spPr>
          <a:xfrm>
            <a:off x="6048672" y="2276872"/>
            <a:ext cx="29158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000" dirty="0"/>
              <a:t>Cantidad ilimitada de ofertantes y demandantes en el mercado.</a:t>
            </a:r>
          </a:p>
          <a:p>
            <a:pPr algn="just"/>
            <a:endParaRPr lang="es-ES" sz="1000" dirty="0"/>
          </a:p>
          <a:p>
            <a:pPr algn="just">
              <a:buFont typeface="Arial" pitchFamily="34" charset="0"/>
              <a:buChar char="•"/>
            </a:pPr>
            <a:r>
              <a:rPr lang="es-ES" sz="1000" dirty="0"/>
              <a:t> Precios muy bajos (nadie puede manejar </a:t>
            </a:r>
          </a:p>
          <a:p>
            <a:pPr algn="just"/>
            <a:r>
              <a:rPr lang="es-ES" sz="1000" dirty="0"/>
              <a:t>   las condiciones del  mercado).</a:t>
            </a:r>
          </a:p>
          <a:p>
            <a:pPr algn="just"/>
            <a:r>
              <a:rPr lang="es-ES" sz="1000" dirty="0"/>
              <a:t>   - Tecnología mucho más avanzada.</a:t>
            </a:r>
          </a:p>
          <a:p>
            <a:pPr algn="just"/>
            <a:r>
              <a:rPr lang="es-ES" sz="1000" dirty="0"/>
              <a:t>   -  Información clara, precisa y oportuna para </a:t>
            </a:r>
          </a:p>
          <a:p>
            <a:pPr algn="just"/>
            <a:r>
              <a:rPr lang="es-ES" sz="1000" dirty="0"/>
              <a:t>      todos en el mercado.</a:t>
            </a:r>
          </a:p>
          <a:p>
            <a:pPr algn="just"/>
            <a:r>
              <a:rPr lang="es-ES" sz="1000" dirty="0"/>
              <a:t>   - Condiciones a favor de los consumidores.</a:t>
            </a:r>
          </a:p>
          <a:p>
            <a:pPr algn="just"/>
            <a:r>
              <a:rPr lang="es-ES" sz="1000" dirty="0"/>
              <a:t>   -  Libre entrada y salida del mercado.</a:t>
            </a:r>
          </a:p>
          <a:p>
            <a:pPr algn="just"/>
            <a:r>
              <a:rPr lang="es-ES" sz="1000" dirty="0"/>
              <a:t>   -  Libre movilidad de todos los factores de la  </a:t>
            </a:r>
          </a:p>
          <a:p>
            <a:pPr algn="just"/>
            <a:r>
              <a:rPr lang="es-ES" sz="1000" dirty="0"/>
              <a:t>      producción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ubtítulo"/>
          <p:cNvSpPr>
            <a:spLocks noGrp="1"/>
          </p:cNvSpPr>
          <p:nvPr>
            <p:ph type="subTitle" idx="1"/>
          </p:nvPr>
        </p:nvSpPr>
        <p:spPr>
          <a:xfrm>
            <a:off x="2267744" y="5949280"/>
            <a:ext cx="6926832" cy="792088"/>
          </a:xfrm>
        </p:spPr>
        <p:txBody>
          <a:bodyPr>
            <a:noAutofit/>
          </a:bodyPr>
          <a:lstStyle/>
          <a:p>
            <a:r>
              <a:rPr lang="es-MX" sz="1300" dirty="0">
                <a:solidFill>
                  <a:schemeClr val="bg1"/>
                </a:solidFill>
              </a:rPr>
              <a:t> Las economías subterráneas, son aquellas actividades las cuales no están registradas por el estado, y afectan el producto interno bruto del país, ya que al no quedar registradas dichas actividades, el estado no percibe dichos ingresos y en las calles se maneja mas efectivo que el estado no ve.</a:t>
            </a:r>
          </a:p>
        </p:txBody>
      </p:sp>
      <p:cxnSp>
        <p:nvCxnSpPr>
          <p:cNvPr id="9" name="8 Conector recto"/>
          <p:cNvCxnSpPr>
            <a:cxnSpLocks/>
          </p:cNvCxnSpPr>
          <p:nvPr/>
        </p:nvCxnSpPr>
        <p:spPr>
          <a:xfrm>
            <a:off x="683568" y="1484784"/>
            <a:ext cx="77768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2915816" y="836712"/>
            <a:ext cx="29624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2400" dirty="0"/>
              <a:t>Tipos  de  Mercados</a:t>
            </a:r>
          </a:p>
        </p:txBody>
      </p:sp>
      <p:cxnSp>
        <p:nvCxnSpPr>
          <p:cNvPr id="13" name="12 Conector recto"/>
          <p:cNvCxnSpPr/>
          <p:nvPr/>
        </p:nvCxnSpPr>
        <p:spPr>
          <a:xfrm>
            <a:off x="683568" y="1484784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246341" y="1844824"/>
            <a:ext cx="9412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i="1" dirty="0"/>
              <a:t>Dinero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7936897" y="1844824"/>
            <a:ext cx="8835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i="1" dirty="0"/>
              <a:t>Negro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35497" y="2276872"/>
            <a:ext cx="2131044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/>
              <a:t>La variable relevante es la tasa de interés.</a:t>
            </a:r>
          </a:p>
          <a:p>
            <a:endParaRPr lang="es-ES" sz="1100" dirty="0"/>
          </a:p>
          <a:p>
            <a:r>
              <a:rPr lang="es-ES" sz="1100" dirty="0"/>
              <a:t>   - Tasa Activa  (la que cobran</a:t>
            </a:r>
          </a:p>
          <a:p>
            <a:r>
              <a:rPr lang="es-ES" sz="1100" dirty="0"/>
              <a:t>      los bancos por los prestamos </a:t>
            </a:r>
          </a:p>
          <a:p>
            <a:r>
              <a:rPr lang="es-ES" sz="1100" dirty="0"/>
              <a:t>      a sus clientes) .</a:t>
            </a:r>
          </a:p>
          <a:p>
            <a:endParaRPr lang="es-ES" sz="1100" dirty="0"/>
          </a:p>
          <a:p>
            <a:r>
              <a:rPr lang="es-ES" sz="1100" dirty="0"/>
              <a:t>   - Tasa Pasiva (la que el banco </a:t>
            </a:r>
          </a:p>
          <a:p>
            <a:r>
              <a:rPr lang="es-ES" sz="1100" dirty="0"/>
              <a:t>      te paga por tener tu dinero </a:t>
            </a:r>
          </a:p>
          <a:p>
            <a:r>
              <a:rPr lang="es-ES" sz="1100" dirty="0"/>
              <a:t>      ahorrado ahí)</a:t>
            </a:r>
          </a:p>
          <a:p>
            <a:endParaRPr lang="es-MX" sz="1100" dirty="0"/>
          </a:p>
        </p:txBody>
      </p:sp>
      <p:cxnSp>
        <p:nvCxnSpPr>
          <p:cNvPr id="28" name="27 Conector recto"/>
          <p:cNvCxnSpPr/>
          <p:nvPr/>
        </p:nvCxnSpPr>
        <p:spPr>
          <a:xfrm>
            <a:off x="8460432" y="1484784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3347864" y="1484784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2771800" y="1876762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i="1" dirty="0"/>
              <a:t>Laboral </a:t>
            </a:r>
            <a:endParaRPr lang="es-MX" sz="1400" i="1" dirty="0"/>
          </a:p>
        </p:txBody>
      </p:sp>
      <p:sp>
        <p:nvSpPr>
          <p:cNvPr id="19" name="Rectangle 2"/>
          <p:cNvSpPr txBox="1">
            <a:spLocks noChangeArrowheads="1"/>
          </p:cNvSpPr>
          <p:nvPr/>
        </p:nvSpPr>
        <p:spPr>
          <a:xfrm>
            <a:off x="1331640" y="332656"/>
            <a:ext cx="7056784" cy="4318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es-ES_tradnl" sz="2400" b="1" i="1" dirty="0">
                <a:latin typeface="Baskerville Old Face" pitchFamily="18" charset="0"/>
              </a:rPr>
              <a:t>Tipos   y   </a:t>
            </a:r>
            <a:r>
              <a:rPr lang="es-ES_tradnl" sz="2400" b="1" dirty="0">
                <a:latin typeface="Baskerville Old Face" pitchFamily="18" charset="0"/>
              </a:rPr>
              <a:t>Clasificación</a:t>
            </a:r>
            <a:r>
              <a:rPr lang="es-ES_tradnl" sz="2400" b="1" i="1" dirty="0">
                <a:latin typeface="Baskerville Old Face" pitchFamily="18" charset="0"/>
              </a:rPr>
              <a:t>  de   Mercados</a:t>
            </a:r>
            <a:endParaRPr lang="es-MX" sz="2400" b="1" i="1" dirty="0">
              <a:latin typeface="Baskerville Old Face" pitchFamily="18" charset="0"/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1763688" y="1844824"/>
            <a:ext cx="10134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i="1" dirty="0"/>
              <a:t>Divisas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6694745" y="1844824"/>
            <a:ext cx="10456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i="1" dirty="0"/>
              <a:t>Valores</a:t>
            </a:r>
            <a:endParaRPr lang="es-MX" sz="1400" i="1" dirty="0"/>
          </a:p>
        </p:txBody>
      </p:sp>
      <p:cxnSp>
        <p:nvCxnSpPr>
          <p:cNvPr id="25" name="24 Conector recto"/>
          <p:cNvCxnSpPr/>
          <p:nvPr/>
        </p:nvCxnSpPr>
        <p:spPr>
          <a:xfrm>
            <a:off x="2267744" y="1484784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7164288" y="1484784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>
            <a:endCxn id="23" idx="0"/>
          </p:cNvCxnSpPr>
          <p:nvPr/>
        </p:nvCxnSpPr>
        <p:spPr>
          <a:xfrm>
            <a:off x="2267744" y="2348880"/>
            <a:ext cx="0" cy="22511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>
            <a:cxnSpLocks/>
          </p:cNvCxnSpPr>
          <p:nvPr/>
        </p:nvCxnSpPr>
        <p:spPr>
          <a:xfrm>
            <a:off x="7164288" y="2258001"/>
            <a:ext cx="0" cy="1603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CuadroTexto"/>
          <p:cNvSpPr txBox="1"/>
          <p:nvPr/>
        </p:nvSpPr>
        <p:spPr>
          <a:xfrm>
            <a:off x="1187624" y="4599999"/>
            <a:ext cx="216024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/>
              <a:t>La variable relevante es el tipo </a:t>
            </a:r>
          </a:p>
          <a:p>
            <a:r>
              <a:rPr lang="es-ES" sz="1100" dirty="0"/>
              <a:t>de cambio .</a:t>
            </a:r>
          </a:p>
          <a:p>
            <a:endParaRPr lang="es-ES" sz="1100" dirty="0"/>
          </a:p>
          <a:p>
            <a:r>
              <a:rPr lang="es-ES" sz="1100" dirty="0"/>
              <a:t>   - Tipo de cambio a la compra.</a:t>
            </a:r>
          </a:p>
          <a:p>
            <a:endParaRPr lang="es-ES" sz="1100" dirty="0"/>
          </a:p>
          <a:p>
            <a:r>
              <a:rPr lang="es-ES" sz="1100" dirty="0"/>
              <a:t>   - Tipo de cambio a la venta.</a:t>
            </a:r>
          </a:p>
          <a:p>
            <a:endParaRPr lang="es-MX" sz="1100" dirty="0"/>
          </a:p>
        </p:txBody>
      </p:sp>
      <p:sp>
        <p:nvSpPr>
          <p:cNvPr id="34" name="33 CuadroTexto"/>
          <p:cNvSpPr txBox="1"/>
          <p:nvPr/>
        </p:nvSpPr>
        <p:spPr>
          <a:xfrm>
            <a:off x="3750716" y="3933056"/>
            <a:ext cx="1757388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 smtClean="0"/>
              <a:t>Un gran generador de divisas para nuestro país. </a:t>
            </a:r>
          </a:p>
          <a:p>
            <a:r>
              <a:rPr lang="es-ES" sz="1100" dirty="0" smtClean="0"/>
              <a:t>Tenemos turismo nacional (interno) e internacional (extranjero) </a:t>
            </a:r>
          </a:p>
          <a:p>
            <a:endParaRPr lang="es-MX" sz="1100" dirty="0"/>
          </a:p>
        </p:txBody>
      </p:sp>
      <p:sp>
        <p:nvSpPr>
          <p:cNvPr id="35" name="34 CuadroTexto"/>
          <p:cNvSpPr txBox="1"/>
          <p:nvPr/>
        </p:nvSpPr>
        <p:spPr>
          <a:xfrm>
            <a:off x="7380312" y="2348880"/>
            <a:ext cx="180020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/>
              <a:t>Este mercado es aquel donde se realizan transacciones ilegales tales como; compra-venta de drogas, trata de personas, compra-venta de armas, etc. </a:t>
            </a:r>
            <a:endParaRPr lang="es-MX" sz="1100" dirty="0"/>
          </a:p>
        </p:txBody>
      </p:sp>
      <p:sp>
        <p:nvSpPr>
          <p:cNvPr id="36" name="35 CuadroTexto"/>
          <p:cNvSpPr txBox="1"/>
          <p:nvPr/>
        </p:nvSpPr>
        <p:spPr>
          <a:xfrm>
            <a:off x="5796137" y="3973413"/>
            <a:ext cx="302433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/>
              <a:t>La variable relevante es la comisión que cobran los  Brokers. :</a:t>
            </a:r>
          </a:p>
          <a:p>
            <a:endParaRPr lang="es-ES" sz="1100" dirty="0"/>
          </a:p>
          <a:p>
            <a:r>
              <a:rPr lang="es-ES" sz="1100" dirty="0"/>
              <a:t>   - Comisión por compra de </a:t>
            </a:r>
            <a:r>
              <a:rPr lang="es-ES" sz="1100" dirty="0" smtClean="0"/>
              <a:t>acciones</a:t>
            </a:r>
            <a:r>
              <a:rPr lang="es-ES" sz="1100" dirty="0"/>
              <a:t>.</a:t>
            </a:r>
          </a:p>
          <a:p>
            <a:endParaRPr lang="es-ES" sz="1100" dirty="0"/>
          </a:p>
          <a:p>
            <a:r>
              <a:rPr lang="es-ES" sz="1100" dirty="0"/>
              <a:t>   - Comisión por venta de </a:t>
            </a:r>
            <a:r>
              <a:rPr lang="es-ES" sz="1100" dirty="0" smtClean="0"/>
              <a:t>acciones.</a:t>
            </a:r>
          </a:p>
          <a:p>
            <a:endParaRPr lang="es-ES" sz="1100" dirty="0"/>
          </a:p>
          <a:p>
            <a:r>
              <a:rPr lang="es-ES" sz="1100" dirty="0" smtClean="0"/>
              <a:t>También se le conoce como mercado bursátil o mercado de acciones</a:t>
            </a:r>
            <a:endParaRPr lang="es-ES" sz="1100" dirty="0"/>
          </a:p>
          <a:p>
            <a:endParaRPr lang="es-MX" sz="1100" dirty="0"/>
          </a:p>
        </p:txBody>
      </p:sp>
      <p:sp>
        <p:nvSpPr>
          <p:cNvPr id="24" name="6 Subtítulo"/>
          <p:cNvSpPr txBox="1">
            <a:spLocks/>
          </p:cNvSpPr>
          <p:nvPr/>
        </p:nvSpPr>
        <p:spPr>
          <a:xfrm>
            <a:off x="107504" y="6021288"/>
            <a:ext cx="2160240" cy="72008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Economía Informal y/o Economía Subterránea:</a:t>
            </a:r>
          </a:p>
        </p:txBody>
      </p:sp>
      <p:cxnSp>
        <p:nvCxnSpPr>
          <p:cNvPr id="27" name="14 Conector recto">
            <a:extLst>
              <a:ext uri="{FF2B5EF4-FFF2-40B4-BE49-F238E27FC236}">
                <a16:creationId xmlns:a16="http://schemas.microsoft.com/office/drawing/2014/main" xmlns="" id="{B9A638BB-10FF-47BB-8558-99D0214651F9}"/>
              </a:ext>
            </a:extLst>
          </p:cNvPr>
          <p:cNvCxnSpPr/>
          <p:nvPr/>
        </p:nvCxnSpPr>
        <p:spPr>
          <a:xfrm>
            <a:off x="5868144" y="1484784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1 CuadroTexto">
            <a:extLst>
              <a:ext uri="{FF2B5EF4-FFF2-40B4-BE49-F238E27FC236}">
                <a16:creationId xmlns:a16="http://schemas.microsoft.com/office/drawing/2014/main" xmlns="" id="{F5E9E43A-E87E-407C-9F8B-E1D9CEBFB2FC}"/>
              </a:ext>
            </a:extLst>
          </p:cNvPr>
          <p:cNvSpPr txBox="1"/>
          <p:nvPr/>
        </p:nvSpPr>
        <p:spPr>
          <a:xfrm>
            <a:off x="5177260" y="1844824"/>
            <a:ext cx="1410964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i="1" dirty="0"/>
              <a:t>Energético</a:t>
            </a:r>
          </a:p>
          <a:p>
            <a:endParaRPr lang="es-MX" sz="1400" i="1" dirty="0"/>
          </a:p>
        </p:txBody>
      </p:sp>
      <p:sp>
        <p:nvSpPr>
          <p:cNvPr id="31" name="33 CuadroTexto">
            <a:extLst>
              <a:ext uri="{FF2B5EF4-FFF2-40B4-BE49-F238E27FC236}">
                <a16:creationId xmlns:a16="http://schemas.microsoft.com/office/drawing/2014/main" xmlns="" id="{786BF56A-56B3-491B-A285-07E45FE91E3C}"/>
              </a:ext>
            </a:extLst>
          </p:cNvPr>
          <p:cNvSpPr txBox="1"/>
          <p:nvPr/>
        </p:nvSpPr>
        <p:spPr>
          <a:xfrm>
            <a:off x="2536131" y="2273219"/>
            <a:ext cx="1757388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/>
              <a:t>La variable relevante es el salario de los trabajadores.</a:t>
            </a:r>
          </a:p>
          <a:p>
            <a:endParaRPr lang="es-ES" sz="1100" dirty="0"/>
          </a:p>
          <a:p>
            <a:r>
              <a:rPr lang="es-ES" sz="1100" dirty="0"/>
              <a:t>   - El precio de la mano de obra es el salario.</a:t>
            </a:r>
          </a:p>
          <a:p>
            <a:endParaRPr lang="es-MX" sz="1100" dirty="0"/>
          </a:p>
        </p:txBody>
      </p:sp>
      <p:sp>
        <p:nvSpPr>
          <p:cNvPr id="33" name="33 CuadroTexto">
            <a:extLst>
              <a:ext uri="{FF2B5EF4-FFF2-40B4-BE49-F238E27FC236}">
                <a16:creationId xmlns:a16="http://schemas.microsoft.com/office/drawing/2014/main" xmlns="" id="{C03F0ACB-51D8-4815-82CE-772C7285BA24}"/>
              </a:ext>
            </a:extLst>
          </p:cNvPr>
          <p:cNvSpPr txBox="1"/>
          <p:nvPr/>
        </p:nvSpPr>
        <p:spPr>
          <a:xfrm>
            <a:off x="5262884" y="2276872"/>
            <a:ext cx="14693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/>
              <a:t>La variable relevante es el precio del barril de petróleo</a:t>
            </a:r>
          </a:p>
          <a:p>
            <a:endParaRPr lang="es-ES" sz="1100" dirty="0"/>
          </a:p>
          <a:p>
            <a:r>
              <a:rPr lang="es-ES" sz="1100" dirty="0"/>
              <a:t>   - El precio se fija internacionalmente</a:t>
            </a:r>
          </a:p>
          <a:p>
            <a:endParaRPr lang="es-MX" sz="1100" dirty="0"/>
          </a:p>
        </p:txBody>
      </p:sp>
      <p:cxnSp>
        <p:nvCxnSpPr>
          <p:cNvPr id="37" name="14 Conector recto"/>
          <p:cNvCxnSpPr/>
          <p:nvPr/>
        </p:nvCxnSpPr>
        <p:spPr>
          <a:xfrm>
            <a:off x="4572000" y="1484784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21 CuadroTexto"/>
          <p:cNvSpPr txBox="1"/>
          <p:nvPr/>
        </p:nvSpPr>
        <p:spPr>
          <a:xfrm>
            <a:off x="4055906" y="1876762"/>
            <a:ext cx="1092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i="1" dirty="0" smtClean="0"/>
              <a:t>Turismo</a:t>
            </a:r>
            <a:endParaRPr lang="es-MX" sz="1400" i="1" dirty="0"/>
          </a:p>
        </p:txBody>
      </p:sp>
      <p:cxnSp>
        <p:nvCxnSpPr>
          <p:cNvPr id="39" name="29 Conector recto"/>
          <p:cNvCxnSpPr/>
          <p:nvPr/>
        </p:nvCxnSpPr>
        <p:spPr>
          <a:xfrm>
            <a:off x="4572000" y="2276872"/>
            <a:ext cx="0" cy="15841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357</TotalTime>
  <Words>470</Words>
  <Application>Microsoft Office PowerPoint</Application>
  <PresentationFormat>Presentación en pantalla (4:3)</PresentationFormat>
  <Paragraphs>88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Baskerville Old Face</vt:lpstr>
      <vt:lpstr>Tw Cen MT</vt:lpstr>
      <vt:lpstr>Wingdings</vt:lpstr>
      <vt:lpstr>Wingdings 2</vt:lpstr>
      <vt:lpstr>Intermedio</vt:lpstr>
      <vt:lpstr>Presentación de PowerPoint</vt:lpstr>
      <vt:lpstr>Presentación de PowerPoint</vt:lpstr>
    </vt:vector>
  </TitlesOfParts>
  <Company>Fam. Lopez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Apuntes Microeconomía</dc:title>
  <dc:creator>Jose Antonio Loipez</dc:creator>
  <cp:lastModifiedBy>Cuenta Microsoft</cp:lastModifiedBy>
  <cp:revision>34</cp:revision>
  <dcterms:created xsi:type="dcterms:W3CDTF">2006-02-16T01:47:59Z</dcterms:created>
  <dcterms:modified xsi:type="dcterms:W3CDTF">2025-09-20T16:40:57Z</dcterms:modified>
</cp:coreProperties>
</file>